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9" r:id="rId2"/>
    <p:sldId id="260" r:id="rId3"/>
    <p:sldId id="263" r:id="rId4"/>
    <p:sldId id="261" r:id="rId5"/>
    <p:sldId id="264" r:id="rId6"/>
    <p:sldId id="265" r:id="rId7"/>
    <p:sldId id="282" r:id="rId8"/>
    <p:sldId id="272" r:id="rId9"/>
    <p:sldId id="268" r:id="rId10"/>
    <p:sldId id="269" r:id="rId11"/>
    <p:sldId id="270" r:id="rId12"/>
    <p:sldId id="267" r:id="rId13"/>
    <p:sldId id="279" r:id="rId14"/>
    <p:sldId id="278" r:id="rId15"/>
    <p:sldId id="280" r:id="rId16"/>
    <p:sldId id="277" r:id="rId17"/>
    <p:sldId id="281" r:id="rId18"/>
    <p:sldId id="276" r:id="rId19"/>
    <p:sldId id="283" r:id="rId20"/>
    <p:sldId id="28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361611-6038-4202-8311-48F44B2D86B3}" type="datetimeFigureOut">
              <a:rPr lang="en-GB" smtClean="0"/>
              <a:t>20/06/2017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6F6AF6-A752-4493-941C-B4E9B5A5E6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5641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6B81B-DB80-43A9-BCAE-27B9BF515D94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51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6B81B-DB80-43A9-BCAE-27B9BF515D94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110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6B81B-DB80-43A9-BCAE-27B9BF515D94}" type="slidenum">
              <a:rPr lang="en-GB" smtClean="0">
                <a:solidFill>
                  <a:prstClr val="black"/>
                </a:solidFill>
              </a:rPr>
              <a:pPr/>
              <a:t>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423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6B81B-DB80-43A9-BCAE-27B9BF515D94}" type="slidenum">
              <a:rPr lang="en-GB" smtClean="0">
                <a:solidFill>
                  <a:prstClr val="black"/>
                </a:solidFill>
              </a:rPr>
              <a:pPr/>
              <a:t>13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54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6B81B-DB80-43A9-BCAE-27B9BF515D94}" type="slidenum">
              <a:rPr lang="en-GB" smtClean="0">
                <a:solidFill>
                  <a:prstClr val="black"/>
                </a:solidFill>
              </a:rPr>
              <a:pPr/>
              <a:t>15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052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6B81B-DB80-43A9-BCAE-27B9BF515D94}" type="slidenum">
              <a:rPr lang="en-GB" smtClean="0">
                <a:solidFill>
                  <a:prstClr val="black"/>
                </a:solidFill>
              </a:rPr>
              <a:pPr/>
              <a:t>20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315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9891-122C-43B8-9518-104528D557A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20/06/2017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3E29-CE44-4118-BDFB-3A2ADF23EAC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182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9891-122C-43B8-9518-104528D557A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20/06/2017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3E29-CE44-4118-BDFB-3A2ADF23EAC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001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9891-122C-43B8-9518-104528D557A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20/06/2017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3E29-CE44-4118-BDFB-3A2ADF23EAC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48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9891-122C-43B8-9518-104528D557A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20/06/2017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3E29-CE44-4118-BDFB-3A2ADF23EAC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8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9891-122C-43B8-9518-104528D557A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20/06/2017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3E29-CE44-4118-BDFB-3A2ADF23EAC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287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9891-122C-43B8-9518-104528D557A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20/06/2017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3E29-CE44-4118-BDFB-3A2ADF23EAC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020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9891-122C-43B8-9518-104528D557A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20/06/2017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3E29-CE44-4118-BDFB-3A2ADF23EAC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007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9891-122C-43B8-9518-104528D557A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20/06/2017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3E29-CE44-4118-BDFB-3A2ADF23EAC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265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9891-122C-43B8-9518-104528D557A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20/06/2017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3E29-CE44-4118-BDFB-3A2ADF23EAC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05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9891-122C-43B8-9518-104528D557A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20/06/2017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3E29-CE44-4118-BDFB-3A2ADF23EAC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400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9891-122C-43B8-9518-104528D557A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20/06/2017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73E29-CE44-4118-BDFB-3A2ADF23EAC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863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alphaModFix amt="2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09823" y="2492193"/>
            <a:ext cx="1705845" cy="4531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59891-122C-43B8-9518-104528D557A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20/06/2017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73E29-CE44-4118-BDFB-3A2ADF23EAC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2" name="Picture 2" descr="CTC will rebrand as Cycling UK in April"/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6932" y="123190"/>
            <a:ext cx="1510091" cy="1004330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3" descr="S4C_LOGO_RED circle"/>
          <p:cNvPicPr>
            <a:picLocks noChangeAspect="1" noChangeArrowheads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040" y="123190"/>
            <a:ext cx="98742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6893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ograph.org.uk/photo/4563444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pct.bike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3" descr="S4C_LOGO_RED circl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040" y="123190"/>
            <a:ext cx="98742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0" name="AutoShape 15"/>
          <p:cNvSpPr>
            <a:spLocks noChangeArrowheads="1"/>
          </p:cNvSpPr>
          <p:nvPr/>
        </p:nvSpPr>
        <p:spPr bwMode="auto">
          <a:xfrm>
            <a:off x="3363976" y="2705499"/>
            <a:ext cx="5688012" cy="1177925"/>
          </a:xfrm>
          <a:prstGeom prst="roundRect">
            <a:avLst>
              <a:gd name="adj" fmla="val 16667"/>
            </a:avLst>
          </a:prstGeom>
          <a:solidFill>
            <a:srgbClr val="F3F3F3">
              <a:alpha val="85000"/>
            </a:srgbClr>
          </a:solidFill>
          <a:ln>
            <a:noFill/>
          </a:ln>
          <a:effectLst/>
          <a:extLst/>
        </p:spPr>
        <p:txBody>
          <a:bodyPr lIns="36576" tIns="36576" rIns="36576" bIns="36576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4400" b="1" dirty="0">
                <a:solidFill>
                  <a:srgbClr val="ED1C24"/>
                </a:solidFill>
                <a:latin typeface="Calibri" panose="020F0502020204030204"/>
              </a:rPr>
              <a:t>Space for Cycling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rgbClr val="029DE2"/>
                </a:solidFill>
                <a:latin typeface="Calibri" panose="020F0502020204030204"/>
              </a:rPr>
              <a:t>To create the conditions where </a:t>
            </a:r>
            <a:r>
              <a:rPr lang="en-GB" altLang="en-US" sz="1800" i="1" dirty="0">
                <a:solidFill>
                  <a:srgbClr val="029DE2"/>
                </a:solidFill>
                <a:latin typeface="Calibri" panose="020F0502020204030204"/>
              </a:rPr>
              <a:t>anyone</a:t>
            </a:r>
            <a:r>
              <a:rPr lang="en-GB" altLang="en-US" sz="1800" dirty="0">
                <a:solidFill>
                  <a:srgbClr val="029DE2"/>
                </a:solidFill>
                <a:latin typeface="Calibri" panose="020F0502020204030204"/>
              </a:rPr>
              <a:t> can cycle </a:t>
            </a:r>
            <a:r>
              <a:rPr lang="en-GB" altLang="en-US" sz="1800" i="1" dirty="0">
                <a:solidFill>
                  <a:srgbClr val="029DE2"/>
                </a:solidFill>
                <a:latin typeface="Calibri" panose="020F0502020204030204"/>
              </a:rPr>
              <a:t>anywhere</a:t>
            </a:r>
            <a:endParaRPr lang="en-US" altLang="en-US" sz="1800" i="1" dirty="0">
              <a:solidFill>
                <a:srgbClr val="029DE2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5748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061334" y="537210"/>
            <a:ext cx="5956935" cy="960120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ED1C24"/>
                </a:solidFill>
                <a:latin typeface="Franklin Gothic Book" panose="020B0503020102020204" pitchFamily="34" charset="0"/>
              </a:rPr>
              <a:t>Motor free spaces</a:t>
            </a:r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80" y="2388635"/>
            <a:ext cx="5242870" cy="2947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8852" y="2071395"/>
            <a:ext cx="5238834" cy="34925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1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6206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528889" y="194310"/>
            <a:ext cx="6803706" cy="1234440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ED1C24"/>
                </a:solidFill>
                <a:latin typeface="Franklin Gothic Book" panose="020B0503020102020204" pitchFamily="34" charset="0"/>
              </a:rPr>
              <a:t>Reduced traffic volumes and speeds</a:t>
            </a:r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517" y="1700210"/>
            <a:ext cx="3579019" cy="4772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880" y="1700211"/>
            <a:ext cx="6362700" cy="4772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3804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061334" y="537210"/>
            <a:ext cx="5956935" cy="960120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rgbClr val="ED1C24"/>
                </a:solidFill>
                <a:latin typeface="Franklin Gothic Book" panose="020B0503020102020204" pitchFamily="34" charset="0"/>
              </a:rPr>
              <a:t>Protected space</a:t>
            </a:r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7302" y="2285999"/>
            <a:ext cx="5912808" cy="66234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932" y="1681770"/>
            <a:ext cx="3333656" cy="50036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0356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3" descr="S4C_LOGO_RED circl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040" y="123190"/>
            <a:ext cx="98742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0" name="AutoShape 15"/>
          <p:cNvSpPr>
            <a:spLocks noChangeArrowheads="1"/>
          </p:cNvSpPr>
          <p:nvPr/>
        </p:nvSpPr>
        <p:spPr bwMode="auto">
          <a:xfrm>
            <a:off x="3000375" y="2857123"/>
            <a:ext cx="6407342" cy="1177925"/>
          </a:xfrm>
          <a:prstGeom prst="roundRect">
            <a:avLst>
              <a:gd name="adj" fmla="val 16667"/>
            </a:avLst>
          </a:prstGeom>
          <a:solidFill>
            <a:srgbClr val="F3F3F3">
              <a:alpha val="85000"/>
            </a:srgbClr>
          </a:solidFill>
          <a:ln>
            <a:noFill/>
          </a:ln>
          <a:effectLst/>
          <a:extLst/>
        </p:spPr>
        <p:txBody>
          <a:bodyPr lIns="36576" tIns="36576" rIns="36576" bIns="36576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4400" b="1" dirty="0" smtClean="0">
                <a:solidFill>
                  <a:srgbClr val="ED1C24"/>
                </a:solidFill>
                <a:latin typeface="Calibri" panose="020F0502020204030204"/>
              </a:rPr>
              <a:t>Network </a:t>
            </a:r>
            <a:endParaRPr lang="en-GB" altLang="en-US" sz="4400" b="1" dirty="0">
              <a:solidFill>
                <a:srgbClr val="ED1C24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5154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yclebath.files.wordpress.com/2016/09/bath-cycle-network-quality-map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1540" y="337186"/>
            <a:ext cx="8794047" cy="6220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37203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3" descr="S4C_LOGO_RED circl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040" y="123190"/>
            <a:ext cx="98742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0" name="AutoShape 15"/>
          <p:cNvSpPr>
            <a:spLocks noChangeArrowheads="1"/>
          </p:cNvSpPr>
          <p:nvPr/>
        </p:nvSpPr>
        <p:spPr bwMode="auto">
          <a:xfrm>
            <a:off x="3000375" y="2857123"/>
            <a:ext cx="6407342" cy="1471990"/>
          </a:xfrm>
          <a:prstGeom prst="roundRect">
            <a:avLst>
              <a:gd name="adj" fmla="val 16667"/>
            </a:avLst>
          </a:prstGeom>
          <a:solidFill>
            <a:srgbClr val="F3F3F3">
              <a:alpha val="85000"/>
            </a:srgbClr>
          </a:solidFill>
          <a:ln>
            <a:noFill/>
          </a:ln>
          <a:effectLst/>
          <a:extLst/>
        </p:spPr>
        <p:txBody>
          <a:bodyPr lIns="36576" tIns="36576" rIns="36576" bIns="36576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4400" b="1" dirty="0">
                <a:solidFill>
                  <a:srgbClr val="ED1C24"/>
                </a:solidFill>
                <a:latin typeface="Calibri" panose="020F0502020204030204"/>
              </a:rPr>
              <a:t>The Space for Cycling process </a:t>
            </a:r>
          </a:p>
        </p:txBody>
      </p:sp>
    </p:spTree>
    <p:extLst>
      <p:ext uri="{BB962C8B-B14F-4D97-AF65-F5344CB8AC3E}">
        <p14:creationId xmlns:p14="http://schemas.microsoft.com/office/powerpoint/2010/main" val="134217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50079" y="2886077"/>
            <a:ext cx="4822510" cy="2728912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029DE2"/>
              </a:solidFill>
              <a:latin typeface="Franklin Gothic Book" panose="020B0503020102020204" pitchFamily="34" charset="0"/>
            </a:endParaRP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029DE2"/>
              </a:solidFill>
              <a:latin typeface="Franklin Gothic Book" panose="020B0503020102020204" pitchFamily="34" charset="0"/>
            </a:endParaRP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29DE2"/>
                </a:solidFill>
                <a:latin typeface="Franklin Gothic Book" panose="020B0503020102020204" pitchFamily="34" charset="0"/>
              </a:rPr>
              <a:t>Produce a costed plan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29DE2"/>
                </a:solidFill>
                <a:latin typeface="Franklin Gothic Book" panose="020B0503020102020204" pitchFamily="34" charset="0"/>
              </a:rPr>
              <a:t>Local Cycling and Walking Infrastructure Plans (LCWIPs)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29DE2"/>
                </a:solidFill>
                <a:latin typeface="Franklin Gothic Book" panose="020B0503020102020204" pitchFamily="34" charset="0"/>
              </a:rPr>
              <a:t>“Connect places that people need to get to”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029DE2"/>
              </a:solidFill>
              <a:latin typeface="Franklin Gothic Book" panose="020B0503020102020204" pitchFamily="34" charset="0"/>
            </a:endParaRP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029DE2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061334" y="537210"/>
            <a:ext cx="5956935" cy="960120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ED1C24"/>
                </a:solidFill>
                <a:latin typeface="Franklin Gothic Book" panose="020B0503020102020204" pitchFamily="34" charset="0"/>
              </a:rPr>
              <a:t>Plan</a:t>
            </a:r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1086" y="2886076"/>
            <a:ext cx="5794366" cy="27289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7443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806766" y="2085975"/>
            <a:ext cx="5736910" cy="398621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29DE2"/>
                </a:solidFill>
                <a:latin typeface="Franklin Gothic Book" panose="020B0503020102020204" pitchFamily="34" charset="0"/>
              </a:rPr>
              <a:t>How much will your network cost to deliver per head annually?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29DE2"/>
                </a:solidFill>
                <a:latin typeface="Franklin Gothic Book" panose="020B0503020102020204" pitchFamily="34" charset="0"/>
              </a:rPr>
              <a:t>Access Fund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29DE2"/>
                </a:solidFill>
                <a:latin typeface="Franklin Gothic Book" panose="020B0503020102020204" pitchFamily="34" charset="0"/>
              </a:rPr>
              <a:t>Local Growth Deals (LEPs)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29DE2"/>
                </a:solidFill>
                <a:latin typeface="Franklin Gothic Book" panose="020B0503020102020204" pitchFamily="34" charset="0"/>
              </a:rPr>
              <a:t>Local Sustainable Travel Fund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29DE2"/>
                </a:solidFill>
                <a:latin typeface="Franklin Gothic Book" panose="020B0503020102020204" pitchFamily="34" charset="0"/>
              </a:rPr>
              <a:t>Revenue funding streams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29DE2"/>
                </a:solidFill>
                <a:latin typeface="Franklin Gothic Book" panose="020B0503020102020204" pitchFamily="34" charset="0"/>
              </a:rPr>
              <a:t>Local transport budget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061334" y="537210"/>
            <a:ext cx="5956935" cy="960120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ED1C24"/>
                </a:solidFill>
                <a:latin typeface="Franklin Gothic Book" panose="020B0503020102020204" pitchFamily="34" charset="0"/>
              </a:rPr>
              <a:t>Invest</a:t>
            </a:r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662" y="1914379"/>
            <a:ext cx="2886269" cy="4329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9772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806766" y="2328863"/>
            <a:ext cx="4822510" cy="3829050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029DE2"/>
              </a:solidFill>
              <a:latin typeface="Franklin Gothic Book" panose="020B0503020102020204" pitchFamily="34" charset="0"/>
            </a:endParaRP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29DE2"/>
                </a:solidFill>
                <a:latin typeface="Franklin Gothic Book" panose="020B0503020102020204" pitchFamily="34" charset="0"/>
              </a:rPr>
              <a:t>London Cycling Design Standards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29DE2"/>
                </a:solidFill>
                <a:latin typeface="Franklin Gothic Book" panose="020B0503020102020204" pitchFamily="34" charset="0"/>
              </a:rPr>
              <a:t>Active Travel (Wales) Act guidance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29DE2"/>
                </a:solidFill>
                <a:latin typeface="Franklin Gothic Book" panose="020B0503020102020204" pitchFamily="34" charset="0"/>
              </a:rPr>
              <a:t>Consult – national bodies and local residents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029DE2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061334" y="537210"/>
            <a:ext cx="5956935" cy="960120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ED1C24"/>
                </a:solidFill>
                <a:latin typeface="Franklin Gothic Book" panose="020B0503020102020204" pitchFamily="34" charset="0"/>
              </a:rPr>
              <a:t>Build</a:t>
            </a:r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6411" y="2043404"/>
            <a:ext cx="4583715" cy="402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7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872491" y="2091690"/>
            <a:ext cx="5192408" cy="4251960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029DE2"/>
                </a:solidFill>
                <a:latin typeface="Franklin Gothic Book" panose="020B0503020102020204" pitchFamily="34" charset="0"/>
              </a:rPr>
              <a:t>Pass a motion to support Space for Cycling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029DE2"/>
                </a:solidFill>
                <a:latin typeface="Franklin Gothic Book" panose="020B0503020102020204" pitchFamily="34" charset="0"/>
              </a:rPr>
              <a:t>Produce a costed plan (LCWIP)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029DE2"/>
                </a:solidFill>
                <a:latin typeface="Franklin Gothic Book" panose="020B0503020102020204" pitchFamily="34" charset="0"/>
              </a:rPr>
              <a:t>Create a cycle forum and have regular meetings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029DE2"/>
                </a:solidFill>
                <a:latin typeface="Franklin Gothic Book" panose="020B0503020102020204" pitchFamily="34" charset="0"/>
              </a:rPr>
              <a:t>Let us know how we can help!</a:t>
            </a:r>
            <a:endParaRPr lang="en-GB" sz="2800" dirty="0">
              <a:solidFill>
                <a:srgbClr val="029DE2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061334" y="537210"/>
            <a:ext cx="5956935" cy="960120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rgbClr val="ED1C24"/>
                </a:solidFill>
                <a:latin typeface="Franklin Gothic Book" panose="020B0503020102020204" pitchFamily="34" charset="0"/>
              </a:rPr>
              <a:t>Next steps</a:t>
            </a:r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939" y="2810672"/>
            <a:ext cx="5002660" cy="28139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7370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872490" y="2091690"/>
            <a:ext cx="10351770" cy="4251960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029DE2"/>
              </a:solidFill>
              <a:latin typeface="Franklin Gothic Book" panose="020B0503020102020204" pitchFamily="34" charset="0"/>
            </a:endParaRP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b="1" i="1" dirty="0">
                <a:solidFill>
                  <a:srgbClr val="029DE2"/>
                </a:solidFill>
                <a:latin typeface="Franklin Gothic Book" panose="020B0503020102020204" pitchFamily="34" charset="0"/>
              </a:rPr>
              <a:t>Space for Cycling is a campaign for high quality networks of cycle </a:t>
            </a:r>
            <a:r>
              <a:rPr lang="en-GB" sz="2800" b="1" i="1" dirty="0" smtClean="0">
                <a:solidFill>
                  <a:srgbClr val="029DE2"/>
                </a:solidFill>
                <a:latin typeface="Franklin Gothic Book" panose="020B0503020102020204" pitchFamily="34" charset="0"/>
              </a:rPr>
              <a:t>infrastructure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sz="2800" b="1" i="1" dirty="0">
              <a:solidFill>
                <a:srgbClr val="029DE2"/>
              </a:solidFill>
              <a:latin typeface="Franklin Gothic Book" panose="020B0503020102020204" pitchFamily="34" charset="0"/>
            </a:endParaRP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029DE2"/>
                </a:solidFill>
                <a:latin typeface="Franklin Gothic Book" panose="020B0503020102020204" pitchFamily="34" charset="0"/>
              </a:rPr>
              <a:t>Space </a:t>
            </a:r>
            <a:r>
              <a:rPr lang="en-GB" sz="2800" dirty="0">
                <a:solidFill>
                  <a:srgbClr val="029DE2"/>
                </a:solidFill>
                <a:latin typeface="Franklin Gothic Book" panose="020B0503020102020204" pitchFamily="34" charset="0"/>
              </a:rPr>
              <a:t>for Cycling calls on councils to: </a:t>
            </a:r>
            <a:endParaRPr lang="en-GB" sz="2800" dirty="0" smtClean="0">
              <a:solidFill>
                <a:srgbClr val="029DE2"/>
              </a:solidFill>
              <a:latin typeface="Franklin Gothic Book" panose="020B0503020102020204" pitchFamily="34" charset="0"/>
            </a:endParaRPr>
          </a:p>
          <a:p>
            <a:pPr marL="514350" indent="-51435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GB" sz="2800" b="1" i="1" dirty="0" smtClean="0">
                <a:solidFill>
                  <a:srgbClr val="029DE2"/>
                </a:solidFill>
                <a:latin typeface="Franklin Gothic Book" panose="020B0503020102020204" pitchFamily="34" charset="0"/>
              </a:rPr>
              <a:t>Plan</a:t>
            </a:r>
            <a:r>
              <a:rPr lang="en-GB" sz="2800" dirty="0" smtClean="0">
                <a:solidFill>
                  <a:srgbClr val="029DE2"/>
                </a:solidFill>
                <a:latin typeface="Franklin Gothic Book" panose="020B0503020102020204" pitchFamily="34" charset="0"/>
              </a:rPr>
              <a:t> </a:t>
            </a:r>
            <a:r>
              <a:rPr lang="en-GB" sz="2800" dirty="0">
                <a:solidFill>
                  <a:srgbClr val="029DE2"/>
                </a:solidFill>
                <a:latin typeface="Franklin Gothic Book" panose="020B0503020102020204" pitchFamily="34" charset="0"/>
              </a:rPr>
              <a:t>– plan full networks of cycle routes</a:t>
            </a:r>
          </a:p>
          <a:p>
            <a:pPr marL="514350" indent="-51435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GB" sz="2800" b="1" i="1" dirty="0">
                <a:solidFill>
                  <a:srgbClr val="029DE2"/>
                </a:solidFill>
                <a:latin typeface="Franklin Gothic Book" panose="020B0503020102020204" pitchFamily="34" charset="0"/>
              </a:rPr>
              <a:t>Invest</a:t>
            </a:r>
            <a:r>
              <a:rPr lang="en-GB" sz="2800" dirty="0">
                <a:solidFill>
                  <a:srgbClr val="029DE2"/>
                </a:solidFill>
                <a:latin typeface="Franklin Gothic Book" panose="020B0503020102020204" pitchFamily="34" charset="0"/>
              </a:rPr>
              <a:t> – actively seek the funding to build the network</a:t>
            </a:r>
          </a:p>
          <a:p>
            <a:pPr marL="514350" indent="-51435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GB" sz="2800" b="1" i="1" dirty="0">
                <a:solidFill>
                  <a:srgbClr val="029DE2"/>
                </a:solidFill>
                <a:latin typeface="Franklin Gothic Book" panose="020B0503020102020204" pitchFamily="34" charset="0"/>
              </a:rPr>
              <a:t>Build</a:t>
            </a:r>
            <a:r>
              <a:rPr lang="en-GB" sz="2800" dirty="0">
                <a:solidFill>
                  <a:srgbClr val="029DE2"/>
                </a:solidFill>
                <a:latin typeface="Franklin Gothic Book" panose="020B0503020102020204" pitchFamily="34" charset="0"/>
              </a:rPr>
              <a:t> – build the network using up to date high quality design standards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029DE2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061334" y="537210"/>
            <a:ext cx="5956935" cy="960120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ED1C24"/>
                </a:solidFill>
                <a:latin typeface="Franklin Gothic Book" panose="020B0503020102020204" pitchFamily="34" charset="0"/>
              </a:rPr>
              <a:t>What?</a:t>
            </a:r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38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3" descr="S4C_LOGO_RED circl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040" y="123190"/>
            <a:ext cx="98742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0" name="AutoShape 15"/>
          <p:cNvSpPr>
            <a:spLocks noChangeArrowheads="1"/>
          </p:cNvSpPr>
          <p:nvPr/>
        </p:nvSpPr>
        <p:spPr bwMode="auto">
          <a:xfrm>
            <a:off x="3000376" y="2857122"/>
            <a:ext cx="4911984" cy="1071065"/>
          </a:xfrm>
          <a:prstGeom prst="roundRect">
            <a:avLst>
              <a:gd name="adj" fmla="val 16667"/>
            </a:avLst>
          </a:prstGeom>
          <a:solidFill>
            <a:srgbClr val="F3F3F3">
              <a:alpha val="85000"/>
            </a:srgbClr>
          </a:solidFill>
          <a:ln>
            <a:noFill/>
          </a:ln>
          <a:effectLst/>
          <a:extLst/>
        </p:spPr>
        <p:txBody>
          <a:bodyPr lIns="36576" tIns="36576" rIns="36576" bIns="36576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4400" b="1" dirty="0" smtClean="0">
                <a:solidFill>
                  <a:srgbClr val="ED1C24"/>
                </a:solidFill>
                <a:latin typeface="Calibri" panose="020F0502020204030204"/>
              </a:rPr>
              <a:t>Any questions?</a:t>
            </a:r>
            <a:endParaRPr lang="en-GB" altLang="en-US" sz="4400" b="1" dirty="0">
              <a:solidFill>
                <a:srgbClr val="ED1C24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4382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3" descr="S4C_LOGO_RED circl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040" y="123190"/>
            <a:ext cx="98742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0" name="AutoShape 15"/>
          <p:cNvSpPr>
            <a:spLocks noChangeArrowheads="1"/>
          </p:cNvSpPr>
          <p:nvPr/>
        </p:nvSpPr>
        <p:spPr bwMode="auto">
          <a:xfrm>
            <a:off x="3205355" y="2742823"/>
            <a:ext cx="5688012" cy="1177925"/>
          </a:xfrm>
          <a:prstGeom prst="roundRect">
            <a:avLst>
              <a:gd name="adj" fmla="val 16667"/>
            </a:avLst>
          </a:prstGeom>
          <a:solidFill>
            <a:srgbClr val="F3F3F3">
              <a:alpha val="85000"/>
            </a:srgbClr>
          </a:solidFill>
          <a:ln>
            <a:noFill/>
          </a:ln>
          <a:effectLst/>
          <a:extLst/>
        </p:spPr>
        <p:txBody>
          <a:bodyPr lIns="36576" tIns="36576" rIns="36576" bIns="36576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4400" b="1" dirty="0">
                <a:solidFill>
                  <a:srgbClr val="ED1C24"/>
                </a:solidFill>
                <a:latin typeface="Calibri" panose="020F0502020204030204"/>
              </a:rPr>
              <a:t>Why cycling?</a:t>
            </a:r>
          </a:p>
        </p:txBody>
      </p:sp>
    </p:spTree>
    <p:extLst>
      <p:ext uri="{BB962C8B-B14F-4D97-AF65-F5344CB8AC3E}">
        <p14:creationId xmlns:p14="http://schemas.microsoft.com/office/powerpoint/2010/main" val="253102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872490" y="2091690"/>
            <a:ext cx="10351770" cy="4251960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29DE2"/>
                </a:solidFill>
                <a:latin typeface="Franklin Gothic Book" panose="020B0503020102020204" pitchFamily="34" charset="0"/>
              </a:rPr>
              <a:t>Cycling </a:t>
            </a:r>
            <a:r>
              <a:rPr lang="en-GB" sz="2400" i="1" dirty="0">
                <a:solidFill>
                  <a:srgbClr val="029DE2"/>
                </a:solidFill>
                <a:latin typeface="Franklin Gothic Book" panose="020B0503020102020204" pitchFamily="34" charset="0"/>
              </a:rPr>
              <a:t>prevents</a:t>
            </a:r>
            <a:r>
              <a:rPr lang="en-GB" sz="2400" dirty="0">
                <a:solidFill>
                  <a:srgbClr val="029DE2"/>
                </a:solidFill>
                <a:latin typeface="Franklin Gothic Book" panose="020B0503020102020204" pitchFamily="34" charset="0"/>
              </a:rPr>
              <a:t> many physical and mental health diseases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29DE2"/>
                </a:solidFill>
                <a:latin typeface="Franklin Gothic Book" panose="020B0503020102020204" pitchFamily="34" charset="0"/>
              </a:rPr>
              <a:t>Boys aged 10-16 30% more likely to meet recommended fitness levels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29DE2"/>
                </a:solidFill>
                <a:latin typeface="Franklin Gothic Book" panose="020B0503020102020204" pitchFamily="34" charset="0"/>
              </a:rPr>
              <a:t>Girls who cycle are 7 times more likely.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29DE2"/>
                </a:solidFill>
                <a:latin typeface="Franklin Gothic Book" panose="020B0503020102020204" pitchFamily="34" charset="0"/>
              </a:rPr>
              <a:t>Adults who cycle regularly typically enjoy a level of fitness equivalent to someone 10 years younger and their life expectancy is two years above the average.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29DE2"/>
                </a:solidFill>
                <a:latin typeface="Franklin Gothic Book" panose="020B0503020102020204" pitchFamily="34" charset="0"/>
              </a:rPr>
              <a:t>Cycling fits into daily routines easier than other forms of exercise. 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29DE2"/>
                </a:solidFill>
                <a:latin typeface="Franklin Gothic Book" panose="020B0503020102020204" pitchFamily="34" charset="0"/>
              </a:rPr>
              <a:t>One less exhaust pipe!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061334" y="537210"/>
            <a:ext cx="5956935" cy="960120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ED1C24"/>
                </a:solidFill>
                <a:latin typeface="Franklin Gothic Book" panose="020B0503020102020204" pitchFamily="34" charset="0"/>
              </a:rPr>
              <a:t>Health</a:t>
            </a:r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09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96629" y="2091689"/>
            <a:ext cx="6265428" cy="4251960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29DE2"/>
                </a:solidFill>
                <a:latin typeface="Franklin Gothic Book" panose="020B0503020102020204" pitchFamily="34" charset="0"/>
              </a:rPr>
              <a:t>Air pollution kills roughly 40,000 people in UK annually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29DE2"/>
                </a:solidFill>
                <a:latin typeface="Franklin Gothic Book" panose="020B0503020102020204" pitchFamily="34" charset="0"/>
              </a:rPr>
              <a:t>Motor vehicles are </a:t>
            </a:r>
            <a:r>
              <a:rPr lang="en-GB" sz="2800" dirty="0" smtClean="0">
                <a:solidFill>
                  <a:srgbClr val="029DE2"/>
                </a:solidFill>
                <a:latin typeface="Franklin Gothic Book" panose="020B0503020102020204" pitchFamily="34" charset="0"/>
              </a:rPr>
              <a:t>major </a:t>
            </a:r>
            <a:r>
              <a:rPr lang="en-GB" sz="2800" dirty="0">
                <a:solidFill>
                  <a:srgbClr val="029DE2"/>
                </a:solidFill>
                <a:latin typeface="Franklin Gothic Book" panose="020B0503020102020204" pitchFamily="34" charset="0"/>
              </a:rPr>
              <a:t>source of air pollution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29DE2"/>
                </a:solidFill>
                <a:latin typeface="Franklin Gothic Book" panose="020B0503020102020204" pitchFamily="34" charset="0"/>
              </a:rPr>
              <a:t>Pollution from motor vehicles accounts for </a:t>
            </a:r>
            <a:r>
              <a:rPr lang="en-GB" sz="2800" dirty="0" smtClean="0">
                <a:solidFill>
                  <a:srgbClr val="029DE2"/>
                </a:solidFill>
                <a:latin typeface="Franklin Gothic Book" panose="020B0503020102020204" pitchFamily="34" charset="0"/>
              </a:rPr>
              <a:t>the </a:t>
            </a:r>
            <a:r>
              <a:rPr lang="en-GB" sz="2800" dirty="0">
                <a:solidFill>
                  <a:srgbClr val="029DE2"/>
                </a:solidFill>
                <a:latin typeface="Franklin Gothic Book" panose="020B0503020102020204" pitchFamily="34" charset="0"/>
              </a:rPr>
              <a:t>same number of child asthma cases as passive smoking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29DE2"/>
                </a:solidFill>
                <a:latin typeface="Franklin Gothic Book" panose="020B0503020102020204" pitchFamily="34" charset="0"/>
              </a:rPr>
              <a:t>The UK is in repeated breach of legal air pollution limits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061334" y="537210"/>
            <a:ext cx="5956935" cy="960120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ED1C24"/>
                </a:solidFill>
                <a:latin typeface="Franklin Gothic Book" panose="020B0503020102020204" pitchFamily="34" charset="0"/>
              </a:rPr>
              <a:t>Air quality</a:t>
            </a:r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9880" y="2267338"/>
            <a:ext cx="4439364" cy="3684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8751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872490" y="2091690"/>
            <a:ext cx="10351770" cy="4251960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029DE2"/>
                </a:solidFill>
                <a:latin typeface="Franklin Gothic Book" panose="020B0503020102020204" pitchFamily="34" charset="0"/>
              </a:rPr>
              <a:t>Investing in cycling is low cost compared to other transport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29DE2"/>
                </a:solidFill>
                <a:latin typeface="Franklin Gothic Book" panose="020B0503020102020204" pitchFamily="34" charset="0"/>
              </a:rPr>
              <a:t>Cycling is low cost to individuals, freeing up more disposable income to spend </a:t>
            </a:r>
            <a:r>
              <a:rPr lang="en-GB" sz="2800" dirty="0" smtClean="0">
                <a:solidFill>
                  <a:srgbClr val="029DE2"/>
                </a:solidFill>
                <a:latin typeface="Franklin Gothic Book" panose="020B0503020102020204" pitchFamily="34" charset="0"/>
              </a:rPr>
              <a:t>elsewhere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029DE2"/>
                </a:solidFill>
                <a:latin typeface="Franklin Gothic Book" panose="020B0503020102020204" pitchFamily="34" charset="0"/>
              </a:rPr>
              <a:t>Average economic benefit to cost ratio of investing in cycling is 13:1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029DE2"/>
                </a:solidFill>
                <a:latin typeface="Franklin Gothic Book" panose="020B0503020102020204" pitchFamily="34" charset="0"/>
              </a:rPr>
              <a:t>Cycling relieves pressure on health services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029DE2"/>
                </a:solidFill>
                <a:latin typeface="Franklin Gothic Book" panose="020B0503020102020204" pitchFamily="34" charset="0"/>
              </a:rPr>
              <a:t>People who cycle take fewer sick days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029DE2"/>
                </a:solidFill>
                <a:latin typeface="Franklin Gothic Book" panose="020B0503020102020204" pitchFamily="34" charset="0"/>
              </a:rPr>
              <a:t>People cycling stop more frequently at local businesses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061334" y="537210"/>
            <a:ext cx="5956935" cy="960120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ED1C24"/>
                </a:solidFill>
                <a:latin typeface="Franklin Gothic Book" panose="020B0503020102020204" pitchFamily="34" charset="0"/>
              </a:rPr>
              <a:t>Economy</a:t>
            </a:r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60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872490" y="2091690"/>
            <a:ext cx="5705592" cy="4251960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29DE2"/>
                </a:solidFill>
                <a:latin typeface="Franklin Gothic Book" panose="020B0503020102020204" pitchFamily="34" charset="0"/>
              </a:rPr>
              <a:t>Safer streets for </a:t>
            </a:r>
            <a:r>
              <a:rPr lang="en-GB" sz="2800" dirty="0" smtClean="0">
                <a:solidFill>
                  <a:srgbClr val="029DE2"/>
                </a:solidFill>
                <a:latin typeface="Franklin Gothic Book" panose="020B0503020102020204" pitchFamily="34" charset="0"/>
              </a:rPr>
              <a:t>children to play in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029DE2"/>
                </a:solidFill>
                <a:latin typeface="Franklin Gothic Book" panose="020B0503020102020204" pitchFamily="34" charset="0"/>
              </a:rPr>
              <a:t>Safe streets for children to travel around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029DE2"/>
                </a:solidFill>
                <a:latin typeface="Franklin Gothic Book" panose="020B0503020102020204" pitchFamily="34" charset="0"/>
              </a:rPr>
              <a:t>More </a:t>
            </a:r>
            <a:r>
              <a:rPr lang="en-GB" sz="2800" dirty="0">
                <a:solidFill>
                  <a:srgbClr val="029DE2"/>
                </a:solidFill>
                <a:latin typeface="Franklin Gothic Book" panose="020B0503020102020204" pitchFamily="34" charset="0"/>
              </a:rPr>
              <a:t>pleasant environments to be </a:t>
            </a:r>
            <a:r>
              <a:rPr lang="en-GB" sz="2800" dirty="0" smtClean="0">
                <a:solidFill>
                  <a:srgbClr val="029DE2"/>
                </a:solidFill>
                <a:latin typeface="Franklin Gothic Book" panose="020B0503020102020204" pitchFamily="34" charset="0"/>
              </a:rPr>
              <a:t>in and shop in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029DE2"/>
                </a:solidFill>
                <a:latin typeface="Franklin Gothic Book" panose="020B0503020102020204" pitchFamily="34" charset="0"/>
              </a:rPr>
              <a:t>Fewer toxic fumes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029DE2"/>
                </a:solidFill>
                <a:latin typeface="Franklin Gothic Book" panose="020B0503020102020204" pitchFamily="34" charset="0"/>
              </a:rPr>
              <a:t>Less congestion</a:t>
            </a:r>
            <a:endParaRPr lang="en-GB" sz="2800" dirty="0">
              <a:solidFill>
                <a:srgbClr val="029DE2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061334" y="537210"/>
            <a:ext cx="5956935" cy="960120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ED1C24"/>
                </a:solidFill>
                <a:latin typeface="Franklin Gothic Book" panose="020B0503020102020204" pitchFamily="34" charset="0"/>
              </a:rPr>
              <a:t>Space for people</a:t>
            </a:r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1367" y="1754156"/>
            <a:ext cx="3554070" cy="4738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3837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3" descr="S4C_LOGO_RED circl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040" y="123190"/>
            <a:ext cx="98742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0" name="AutoShape 15"/>
          <p:cNvSpPr>
            <a:spLocks noChangeArrowheads="1"/>
          </p:cNvSpPr>
          <p:nvPr/>
        </p:nvSpPr>
        <p:spPr bwMode="auto">
          <a:xfrm>
            <a:off x="3000375" y="2857123"/>
            <a:ext cx="6407342" cy="1177925"/>
          </a:xfrm>
          <a:prstGeom prst="roundRect">
            <a:avLst>
              <a:gd name="adj" fmla="val 16667"/>
            </a:avLst>
          </a:prstGeom>
          <a:solidFill>
            <a:srgbClr val="F3F3F3">
              <a:alpha val="85000"/>
            </a:srgbClr>
          </a:solidFill>
          <a:ln>
            <a:noFill/>
          </a:ln>
          <a:effectLst/>
          <a:extLst/>
        </p:spPr>
        <p:txBody>
          <a:bodyPr lIns="36576" tIns="36576" rIns="36576" bIns="36576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4400" b="1" dirty="0">
                <a:solidFill>
                  <a:srgbClr val="ED1C24"/>
                </a:solidFill>
                <a:latin typeface="Calibri" panose="020F0502020204030204"/>
              </a:rPr>
              <a:t>What is Space for Cycling?</a:t>
            </a:r>
          </a:p>
        </p:txBody>
      </p:sp>
    </p:spTree>
    <p:extLst>
      <p:ext uri="{BB962C8B-B14F-4D97-AF65-F5344CB8AC3E}">
        <p14:creationId xmlns:p14="http://schemas.microsoft.com/office/powerpoint/2010/main" val="110016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061334" y="537210"/>
            <a:ext cx="5956935" cy="960120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ED1C24"/>
                </a:solidFill>
                <a:latin typeface="Franklin Gothic Book" panose="020B0503020102020204" pitchFamily="34" charset="0"/>
              </a:rPr>
              <a:t>Green spaces</a:t>
            </a:r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41" y="2251350"/>
            <a:ext cx="4637247" cy="3477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1165" y="2251350"/>
            <a:ext cx="5262533" cy="3477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1940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815</TotalTime>
  <Words>419</Words>
  <Application>Microsoft Office PowerPoint</Application>
  <PresentationFormat>Widescreen</PresentationFormat>
  <Paragraphs>73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Franklin Gothic Book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Guha</dc:creator>
  <cp:lastModifiedBy>Tom Guha</cp:lastModifiedBy>
  <cp:revision>41</cp:revision>
  <dcterms:created xsi:type="dcterms:W3CDTF">2017-05-18T16:08:55Z</dcterms:created>
  <dcterms:modified xsi:type="dcterms:W3CDTF">2017-06-20T09:20:04Z</dcterms:modified>
</cp:coreProperties>
</file>