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drawings/drawing1.xml" ContentType="application/vnd.openxmlformats-officedocument.drawingml.chartshapes+xml"/>
  <Override PartName="/ppt/charts/chart4.xml" ContentType="application/vnd.openxmlformats-officedocument.drawingml.chart+xml"/>
  <Override PartName="/ppt/drawings/drawing2.xml" ContentType="application/vnd.openxmlformats-officedocument.drawingml.chartshapes+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drawings/drawing3.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6"/>
  </p:handoutMasterIdLst>
  <p:sldIdLst>
    <p:sldId id="262" r:id="rId2"/>
    <p:sldId id="263" r:id="rId3"/>
    <p:sldId id="260" r:id="rId4"/>
    <p:sldId id="268" r:id="rId5"/>
    <p:sldId id="267" r:id="rId6"/>
    <p:sldId id="258" r:id="rId7"/>
    <p:sldId id="259" r:id="rId8"/>
    <p:sldId id="256" r:id="rId9"/>
    <p:sldId id="257" r:id="rId10"/>
    <p:sldId id="264" r:id="rId11"/>
    <p:sldId id="269" r:id="rId12"/>
    <p:sldId id="270" r:id="rId13"/>
    <p:sldId id="265" r:id="rId14"/>
    <p:sldId id="266" r:id="rId1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07" autoAdjust="0"/>
    <p:restoredTop sz="96270" autoAdjust="0"/>
  </p:normalViewPr>
  <p:slideViewPr>
    <p:cSldViewPr>
      <p:cViewPr>
        <p:scale>
          <a:sx n="100" d="100"/>
          <a:sy n="100" d="100"/>
        </p:scale>
        <p:origin x="187"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houseman\company\Campaigns\4.%20Safety%20&amp;%20Legal\4.1%20Crashes,%20causes,%20prevention,%20stats\4.12%20Casualty%20research,%20risk%20%20(not%20speed)\4.121%20Cycling\Safety%20in%20Numbers\0902_CP_Temporal-fatality-rates_rpt.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houseman\company\Campaigns\4.%20Safety%20&amp;%20Legal\4.1%20Crashes,%20causes,%20prevention,%20stats\4.12%20Casualty%20research,%20risk%20%20(not%20speed)\4.121%20Cycling\Safety%20in%20Numbers\0902_CP_Temporal-fatality-rates_rpt.xls"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houseman\users\chris.peck\Data\RCGB\2006-2011_23c(RAS40004)-comparison.xls"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houseman\users\chris.peck\Data\RCGB\2006-2011_23c(RAS40004)-comparison.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houseman\users\chris.peck\Data\International\OECD%20Data%20Dump\1305_OECD_Overweight-Obese.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houseman\users\chris.peck\Data\International\OECD%20Data%20Dump\1305_CP_USA_rpt.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chris.peck\Desktop\Uk%20All%20cause%20deaths%20summary.xlsx" TargetMode="External"/></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C:\Users\chris.peck\Desktop\Uk%20All%20cause%20deaths%20summar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spPr>
            <a:ln>
              <a:solidFill>
                <a:srgbClr val="FFC000"/>
              </a:solidFill>
            </a:ln>
          </c:spPr>
          <c:marker>
            <c:symbol val="none"/>
          </c:marker>
          <c:cat>
            <c:numRef>
              <c:f>Kilometres!$A$7:$A$68</c:f>
              <c:numCache>
                <c:formatCode>General</c:formatCode>
                <c:ptCount val="62"/>
                <c:pt idx="0">
                  <c:v>1950</c:v>
                </c:pt>
                <c:pt idx="1">
                  <c:v>1951</c:v>
                </c:pt>
                <c:pt idx="2">
                  <c:v>1952</c:v>
                </c:pt>
                <c:pt idx="3">
                  <c:v>1953</c:v>
                </c:pt>
                <c:pt idx="4">
                  <c:v>1954</c:v>
                </c:pt>
                <c:pt idx="5">
                  <c:v>1955</c:v>
                </c:pt>
                <c:pt idx="6">
                  <c:v>1956</c:v>
                </c:pt>
                <c:pt idx="7">
                  <c:v>1957</c:v>
                </c:pt>
                <c:pt idx="8">
                  <c:v>1958</c:v>
                </c:pt>
                <c:pt idx="9">
                  <c:v>1959</c:v>
                </c:pt>
                <c:pt idx="10">
                  <c:v>1960</c:v>
                </c:pt>
                <c:pt idx="11">
                  <c:v>1961</c:v>
                </c:pt>
                <c:pt idx="12">
                  <c:v>1962</c:v>
                </c:pt>
                <c:pt idx="13">
                  <c:v>1963</c:v>
                </c:pt>
                <c:pt idx="14">
                  <c:v>1964</c:v>
                </c:pt>
                <c:pt idx="15">
                  <c:v>1965</c:v>
                </c:pt>
                <c:pt idx="16">
                  <c:v>1966</c:v>
                </c:pt>
                <c:pt idx="17">
                  <c:v>1967</c:v>
                </c:pt>
                <c:pt idx="18">
                  <c:v>1968</c:v>
                </c:pt>
                <c:pt idx="19">
                  <c:v>1969</c:v>
                </c:pt>
                <c:pt idx="20">
                  <c:v>1970</c:v>
                </c:pt>
                <c:pt idx="21">
                  <c:v>1971</c:v>
                </c:pt>
                <c:pt idx="22">
                  <c:v>1972</c:v>
                </c:pt>
                <c:pt idx="23">
                  <c:v>1973</c:v>
                </c:pt>
                <c:pt idx="24">
                  <c:v>1974</c:v>
                </c:pt>
                <c:pt idx="25">
                  <c:v>1975</c:v>
                </c:pt>
                <c:pt idx="26">
                  <c:v>1976</c:v>
                </c:pt>
                <c:pt idx="27">
                  <c:v>1977</c:v>
                </c:pt>
                <c:pt idx="28">
                  <c:v>1978</c:v>
                </c:pt>
                <c:pt idx="29">
                  <c:v>1979</c:v>
                </c:pt>
                <c:pt idx="30">
                  <c:v>1980</c:v>
                </c:pt>
                <c:pt idx="31">
                  <c:v>1981</c:v>
                </c:pt>
                <c:pt idx="32">
                  <c:v>1982</c:v>
                </c:pt>
                <c:pt idx="33">
                  <c:v>1983</c:v>
                </c:pt>
                <c:pt idx="34">
                  <c:v>1984</c:v>
                </c:pt>
                <c:pt idx="35">
                  <c:v>1985</c:v>
                </c:pt>
                <c:pt idx="36">
                  <c:v>1986</c:v>
                </c:pt>
                <c:pt idx="37">
                  <c:v>1987</c:v>
                </c:pt>
                <c:pt idx="38">
                  <c:v>1988</c:v>
                </c:pt>
                <c:pt idx="39">
                  <c:v>1989</c:v>
                </c:pt>
                <c:pt idx="40">
                  <c:v>1990</c:v>
                </c:pt>
                <c:pt idx="41">
                  <c:v>1991</c:v>
                </c:pt>
                <c:pt idx="42">
                  <c:v>1992</c:v>
                </c:pt>
                <c:pt idx="43">
                  <c:v>1993</c:v>
                </c:pt>
                <c:pt idx="44">
                  <c:v>1994</c:v>
                </c:pt>
                <c:pt idx="45">
                  <c:v>1995</c:v>
                </c:pt>
                <c:pt idx="46">
                  <c:v>1996</c:v>
                </c:pt>
                <c:pt idx="47">
                  <c:v>1997</c:v>
                </c:pt>
                <c:pt idx="48">
                  <c:v>1998</c:v>
                </c:pt>
                <c:pt idx="49">
                  <c:v>1999</c:v>
                </c:pt>
                <c:pt idx="50">
                  <c:v>2000</c:v>
                </c:pt>
                <c:pt idx="51">
                  <c:v>2001</c:v>
                </c:pt>
                <c:pt idx="52">
                  <c:v>2002</c:v>
                </c:pt>
                <c:pt idx="53">
                  <c:v>2003</c:v>
                </c:pt>
                <c:pt idx="54">
                  <c:v>2004</c:v>
                </c:pt>
                <c:pt idx="55">
                  <c:v>2005</c:v>
                </c:pt>
                <c:pt idx="56">
                  <c:v>2006</c:v>
                </c:pt>
                <c:pt idx="57">
                  <c:v>2007</c:v>
                </c:pt>
                <c:pt idx="58">
                  <c:v>2008</c:v>
                </c:pt>
                <c:pt idx="59">
                  <c:v>2009</c:v>
                </c:pt>
                <c:pt idx="60">
                  <c:v>2010</c:v>
                </c:pt>
                <c:pt idx="61">
                  <c:v>2011</c:v>
                </c:pt>
              </c:numCache>
            </c:numRef>
          </c:cat>
          <c:val>
            <c:numRef>
              <c:f>Kilometres!$AB$7:$AB$68</c:f>
              <c:numCache>
                <c:formatCode>General</c:formatCode>
                <c:ptCount val="62"/>
                <c:pt idx="0">
                  <c:v>16.361788617886177</c:v>
                </c:pt>
                <c:pt idx="1">
                  <c:v>16.227180527383368</c:v>
                </c:pt>
                <c:pt idx="2">
                  <c:v>15.040485829959515</c:v>
                </c:pt>
                <c:pt idx="3">
                  <c:v>14.545454545454545</c:v>
                </c:pt>
                <c:pt idx="4">
                  <c:v>14.046417759838548</c:v>
                </c:pt>
                <c:pt idx="5">
                  <c:v>14.274193548387096</c:v>
                </c:pt>
                <c:pt idx="6">
                  <c:v>13.078470824949697</c:v>
                </c:pt>
                <c:pt idx="7">
                  <c:v>13.286573146292586</c:v>
                </c:pt>
                <c:pt idx="8">
                  <c:v>13.280318091451292</c:v>
                </c:pt>
                <c:pt idx="9">
                  <c:v>14.58498023715415</c:v>
                </c:pt>
                <c:pt idx="10">
                  <c:v>13.313725490196079</c:v>
                </c:pt>
                <c:pt idx="11">
                  <c:v>12.54863813229572</c:v>
                </c:pt>
                <c:pt idx="12">
                  <c:v>11.254826254826256</c:v>
                </c:pt>
                <c:pt idx="13">
                  <c:v>11.283524904214559</c:v>
                </c:pt>
                <c:pt idx="14">
                  <c:v>11.083650190114069</c:v>
                </c:pt>
                <c:pt idx="15">
                  <c:v>10.264650283553875</c:v>
                </c:pt>
                <c:pt idx="16">
                  <c:v>9.6616541353383454</c:v>
                </c:pt>
                <c:pt idx="17">
                  <c:v>8.6542056074766354</c:v>
                </c:pt>
                <c:pt idx="18">
                  <c:v>7.2811918063314707</c:v>
                </c:pt>
                <c:pt idx="19">
                  <c:v>7.4721189591078074</c:v>
                </c:pt>
                <c:pt idx="20">
                  <c:v>6.8946395563770793</c:v>
                </c:pt>
                <c:pt idx="21">
                  <c:v>7.5830258302583022</c:v>
                </c:pt>
                <c:pt idx="22">
                  <c:v>6.7587476979742176</c:v>
                </c:pt>
                <c:pt idx="23">
                  <c:v>6.1651376146788994</c:v>
                </c:pt>
                <c:pt idx="24">
                  <c:v>5.1648351648351651</c:v>
                </c:pt>
                <c:pt idx="25">
                  <c:v>5.0822669104204747</c:v>
                </c:pt>
                <c:pt idx="26">
                  <c:v>5.4844606946983543</c:v>
                </c:pt>
                <c:pt idx="27">
                  <c:v>5.5027422303473488</c:v>
                </c:pt>
                <c:pt idx="28">
                  <c:v>5.7664233576642339</c:v>
                </c:pt>
                <c:pt idx="29">
                  <c:v>5.8394160583941606</c:v>
                </c:pt>
                <c:pt idx="30">
                  <c:v>5.5109489051094895</c:v>
                </c:pt>
                <c:pt idx="31">
                  <c:v>5.6569343065693429</c:v>
                </c:pt>
                <c:pt idx="32">
                  <c:v>5.3649635036496353</c:v>
                </c:pt>
                <c:pt idx="33">
                  <c:v>5.8941605839416065</c:v>
                </c:pt>
                <c:pt idx="34">
                  <c:v>6.2727272727272725</c:v>
                </c:pt>
                <c:pt idx="35">
                  <c:v>5.190562613430127</c:v>
                </c:pt>
                <c:pt idx="36">
                  <c:v>4.900542495479205</c:v>
                </c:pt>
                <c:pt idx="37">
                  <c:v>5.0541516245487363</c:v>
                </c:pt>
                <c:pt idx="38">
                  <c:v>4.0827338129496402</c:v>
                </c:pt>
                <c:pt idx="39">
                  <c:v>5.2688172043010759</c:v>
                </c:pt>
                <c:pt idx="40">
                  <c:v>4.5714285714285712</c:v>
                </c:pt>
                <c:pt idx="41">
                  <c:v>4.3060498220640566</c:v>
                </c:pt>
                <c:pt idx="42">
                  <c:v>3.6467774285928805</c:v>
                </c:pt>
                <c:pt idx="43">
                  <c:v>3.31923941449045</c:v>
                </c:pt>
                <c:pt idx="44">
                  <c:v>3.0630224890850886</c:v>
                </c:pt>
                <c:pt idx="45">
                  <c:v>3.7847220932761285</c:v>
                </c:pt>
                <c:pt idx="46">
                  <c:v>3.6004857711551463</c:v>
                </c:pt>
                <c:pt idx="47">
                  <c:v>3.2391698973993819</c:v>
                </c:pt>
                <c:pt idx="48">
                  <c:v>2.7901645287619607</c:v>
                </c:pt>
                <c:pt idx="49">
                  <c:v>3.0280589803919802</c:v>
                </c:pt>
                <c:pt idx="50">
                  <c:v>2.2296236363700843</c:v>
                </c:pt>
                <c:pt idx="51">
                  <c:v>2.4031689230275095</c:v>
                </c:pt>
                <c:pt idx="52">
                  <c:v>2.2560773430517278</c:v>
                </c:pt>
                <c:pt idx="53">
                  <c:v>1.9706288487548236</c:v>
                </c:pt>
                <c:pt idx="54">
                  <c:v>2.3051157916429919</c:v>
                </c:pt>
                <c:pt idx="55">
                  <c:v>2.5294350182162049</c:v>
                </c:pt>
                <c:pt idx="56">
                  <c:v>2.4811905785658883</c:v>
                </c:pt>
                <c:pt idx="57">
                  <c:v>2.2962682820733931</c:v>
                </c:pt>
                <c:pt idx="58">
                  <c:v>1.928778657269165</c:v>
                </c:pt>
                <c:pt idx="59">
                  <c:v>1.7332449378415036</c:v>
                </c:pt>
                <c:pt idx="60">
                  <c:v>1.8358463892746877</c:v>
                </c:pt>
                <c:pt idx="61">
                  <c:v>1.7562797464752746</c:v>
                </c:pt>
              </c:numCache>
            </c:numRef>
          </c:val>
          <c:smooth val="0"/>
        </c:ser>
        <c:ser>
          <c:idx val="1"/>
          <c:order val="1"/>
          <c:spPr>
            <a:ln>
              <a:solidFill>
                <a:schemeClr val="accent1"/>
              </a:solidFill>
            </a:ln>
          </c:spPr>
          <c:marker>
            <c:symbol val="none"/>
          </c:marker>
          <c:val>
            <c:numRef>
              <c:f>Kilometres!$AC$7:$AC$68</c:f>
              <c:numCache>
                <c:formatCode>General</c:formatCode>
                <c:ptCount val="62"/>
                <c:pt idx="0">
                  <c:v>16.808943089430894</c:v>
                </c:pt>
                <c:pt idx="1">
                  <c:v>17.789046653144016</c:v>
                </c:pt>
                <c:pt idx="2">
                  <c:v>15.34412955465587</c:v>
                </c:pt>
                <c:pt idx="3">
                  <c:v>18.181818181818183</c:v>
                </c:pt>
                <c:pt idx="4">
                  <c:v>18.970736629667005</c:v>
                </c:pt>
                <c:pt idx="5">
                  <c:v>23.568548387096772</c:v>
                </c:pt>
                <c:pt idx="6">
                  <c:v>24.08450704225352</c:v>
                </c:pt>
                <c:pt idx="7">
                  <c:v>24.789579158316634</c:v>
                </c:pt>
                <c:pt idx="8">
                  <c:v>29.284294234592448</c:v>
                </c:pt>
                <c:pt idx="9">
                  <c:v>31.264822134387352</c:v>
                </c:pt>
                <c:pt idx="10">
                  <c:v>36.078431372549019</c:v>
                </c:pt>
                <c:pt idx="11">
                  <c:v>38.949416342412455</c:v>
                </c:pt>
                <c:pt idx="12">
                  <c:v>40.965250965250966</c:v>
                </c:pt>
                <c:pt idx="13">
                  <c:v>44.329501915708811</c:v>
                </c:pt>
                <c:pt idx="14">
                  <c:v>53.346007604562736</c:v>
                </c:pt>
                <c:pt idx="15">
                  <c:v>57.844990548204159</c:v>
                </c:pt>
                <c:pt idx="16">
                  <c:v>59.849624060150376</c:v>
                </c:pt>
                <c:pt idx="17">
                  <c:v>55.55140186915888</c:v>
                </c:pt>
                <c:pt idx="18">
                  <c:v>51.769087523277463</c:v>
                </c:pt>
                <c:pt idx="19">
                  <c:v>59.795539033457253</c:v>
                </c:pt>
                <c:pt idx="20">
                  <c:v>63.585951940850279</c:v>
                </c:pt>
                <c:pt idx="21">
                  <c:v>65.479704797047972</c:v>
                </c:pt>
                <c:pt idx="22">
                  <c:v>66.003683241252304</c:v>
                </c:pt>
                <c:pt idx="23">
                  <c:v>64.477064220183493</c:v>
                </c:pt>
                <c:pt idx="24">
                  <c:v>57.912087912087912</c:v>
                </c:pt>
                <c:pt idx="25">
                  <c:v>53.12614259597806</c:v>
                </c:pt>
                <c:pt idx="26">
                  <c:v>53.839122486288844</c:v>
                </c:pt>
                <c:pt idx="27">
                  <c:v>51.517367458866545</c:v>
                </c:pt>
                <c:pt idx="28">
                  <c:v>53.375912408759127</c:v>
                </c:pt>
                <c:pt idx="29">
                  <c:v>50.255474452554751</c:v>
                </c:pt>
                <c:pt idx="30">
                  <c:v>47.518248175182485</c:v>
                </c:pt>
                <c:pt idx="31">
                  <c:v>46.186131386861319</c:v>
                </c:pt>
                <c:pt idx="32">
                  <c:v>48.923357664233578</c:v>
                </c:pt>
                <c:pt idx="33">
                  <c:v>40.967153284671532</c:v>
                </c:pt>
                <c:pt idx="34">
                  <c:v>43.981818181818184</c:v>
                </c:pt>
                <c:pt idx="35">
                  <c:v>41.633393829401086</c:v>
                </c:pt>
                <c:pt idx="36">
                  <c:v>45.352622061482826</c:v>
                </c:pt>
                <c:pt idx="37">
                  <c:v>43.664259927797836</c:v>
                </c:pt>
                <c:pt idx="38">
                  <c:v>43.201438848920866</c:v>
                </c:pt>
                <c:pt idx="39">
                  <c:v>48.207885304659499</c:v>
                </c:pt>
                <c:pt idx="40">
                  <c:v>46.571428571428569</c:v>
                </c:pt>
                <c:pt idx="41">
                  <c:v>40.604982206405694</c:v>
                </c:pt>
                <c:pt idx="42">
                  <c:v>39.488879116478785</c:v>
                </c:pt>
                <c:pt idx="43">
                  <c:v>34.97693146452302</c:v>
                </c:pt>
                <c:pt idx="44">
                  <c:v>34.013796245072783</c:v>
                </c:pt>
                <c:pt idx="45">
                  <c:v>34.204648026087078</c:v>
                </c:pt>
                <c:pt idx="46">
                  <c:v>34.727838127693481</c:v>
                </c:pt>
                <c:pt idx="47">
                  <c:v>34.232538697106037</c:v>
                </c:pt>
                <c:pt idx="48">
                  <c:v>32.82858138587649</c:v>
                </c:pt>
                <c:pt idx="49">
                  <c:v>32.28755912813309</c:v>
                </c:pt>
                <c:pt idx="50">
                  <c:v>31.952086757429552</c:v>
                </c:pt>
                <c:pt idx="51">
                  <c:v>33.139351163198192</c:v>
                </c:pt>
                <c:pt idx="52">
                  <c:v>33.268463589462783</c:v>
                </c:pt>
                <c:pt idx="53">
                  <c:v>33.310542031145133</c:v>
                </c:pt>
                <c:pt idx="54">
                  <c:v>31.497515033569538</c:v>
                </c:pt>
                <c:pt idx="55">
                  <c:v>30.985578973148506</c:v>
                </c:pt>
                <c:pt idx="56">
                  <c:v>29.77428694279066</c:v>
                </c:pt>
                <c:pt idx="57">
                  <c:v>26.609697151085793</c:v>
                </c:pt>
                <c:pt idx="58">
                  <c:v>22.776360144100227</c:v>
                </c:pt>
                <c:pt idx="59">
                  <c:v>19.099025949676566</c:v>
                </c:pt>
                <c:pt idx="60">
                  <c:v>15.397954850583192</c:v>
                </c:pt>
                <c:pt idx="61">
                  <c:v>16.069138988778448</c:v>
                </c:pt>
              </c:numCache>
            </c:numRef>
          </c:val>
          <c:smooth val="0"/>
        </c:ser>
        <c:dLbls>
          <c:showLegendKey val="0"/>
          <c:showVal val="0"/>
          <c:showCatName val="0"/>
          <c:showSerName val="0"/>
          <c:showPercent val="0"/>
          <c:showBubbleSize val="0"/>
        </c:dLbls>
        <c:marker val="1"/>
        <c:smooth val="0"/>
        <c:axId val="53260288"/>
        <c:axId val="87549056"/>
      </c:lineChart>
      <c:catAx>
        <c:axId val="53260288"/>
        <c:scaling>
          <c:orientation val="minMax"/>
        </c:scaling>
        <c:delete val="0"/>
        <c:axPos val="b"/>
        <c:numFmt formatCode="General" sourceLinked="1"/>
        <c:majorTickMark val="out"/>
        <c:minorTickMark val="none"/>
        <c:tickLblPos val="nextTo"/>
        <c:crossAx val="87549056"/>
        <c:crosses val="autoZero"/>
        <c:auto val="1"/>
        <c:lblAlgn val="ctr"/>
        <c:lblOffset val="100"/>
        <c:noMultiLvlLbl val="0"/>
      </c:catAx>
      <c:valAx>
        <c:axId val="87549056"/>
        <c:scaling>
          <c:orientation val="minMax"/>
        </c:scaling>
        <c:delete val="0"/>
        <c:axPos val="l"/>
        <c:title>
          <c:tx>
            <c:rich>
              <a:bodyPr rot="-5400000" vert="horz"/>
              <a:lstStyle/>
              <a:p>
                <a:pPr>
                  <a:defRPr sz="1800"/>
                </a:pPr>
                <a:r>
                  <a:rPr lang="en-GB" sz="1800"/>
                  <a:t>Fatalities per 100,000</a:t>
                </a:r>
              </a:p>
            </c:rich>
          </c:tx>
          <c:layout/>
          <c:overlay val="0"/>
        </c:title>
        <c:numFmt formatCode="0" sourceLinked="0"/>
        <c:majorTickMark val="out"/>
        <c:minorTickMark val="none"/>
        <c:tickLblPos val="nextTo"/>
        <c:crossAx val="53260288"/>
        <c:crosses val="autoZero"/>
        <c:crossBetween val="between"/>
      </c:valAx>
    </c:plotArea>
    <c:plotVisOnly val="1"/>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2602061705078042E-2"/>
          <c:y val="1.6023143547216213E-2"/>
          <c:w val="0.87390650032611927"/>
          <c:h val="0.88299170936966209"/>
        </c:manualLayout>
      </c:layout>
      <c:lineChart>
        <c:grouping val="standard"/>
        <c:varyColors val="0"/>
        <c:ser>
          <c:idx val="0"/>
          <c:order val="0"/>
          <c:spPr>
            <a:ln>
              <a:solidFill>
                <a:srgbClr val="FFC000"/>
              </a:solidFill>
            </a:ln>
          </c:spPr>
          <c:marker>
            <c:symbol val="none"/>
          </c:marker>
          <c:cat>
            <c:numRef>
              <c:f>Kilometres!$A$7:$A$68</c:f>
              <c:numCache>
                <c:formatCode>General</c:formatCode>
                <c:ptCount val="62"/>
                <c:pt idx="0">
                  <c:v>1950</c:v>
                </c:pt>
                <c:pt idx="1">
                  <c:v>1951</c:v>
                </c:pt>
                <c:pt idx="2">
                  <c:v>1952</c:v>
                </c:pt>
                <c:pt idx="3">
                  <c:v>1953</c:v>
                </c:pt>
                <c:pt idx="4">
                  <c:v>1954</c:v>
                </c:pt>
                <c:pt idx="5">
                  <c:v>1955</c:v>
                </c:pt>
                <c:pt idx="6">
                  <c:v>1956</c:v>
                </c:pt>
                <c:pt idx="7">
                  <c:v>1957</c:v>
                </c:pt>
                <c:pt idx="8">
                  <c:v>1958</c:v>
                </c:pt>
                <c:pt idx="9">
                  <c:v>1959</c:v>
                </c:pt>
                <c:pt idx="10">
                  <c:v>1960</c:v>
                </c:pt>
                <c:pt idx="11">
                  <c:v>1961</c:v>
                </c:pt>
                <c:pt idx="12">
                  <c:v>1962</c:v>
                </c:pt>
                <c:pt idx="13">
                  <c:v>1963</c:v>
                </c:pt>
                <c:pt idx="14">
                  <c:v>1964</c:v>
                </c:pt>
                <c:pt idx="15">
                  <c:v>1965</c:v>
                </c:pt>
                <c:pt idx="16">
                  <c:v>1966</c:v>
                </c:pt>
                <c:pt idx="17">
                  <c:v>1967</c:v>
                </c:pt>
                <c:pt idx="18">
                  <c:v>1968</c:v>
                </c:pt>
                <c:pt idx="19">
                  <c:v>1969</c:v>
                </c:pt>
                <c:pt idx="20">
                  <c:v>1970</c:v>
                </c:pt>
                <c:pt idx="21">
                  <c:v>1971</c:v>
                </c:pt>
                <c:pt idx="22">
                  <c:v>1972</c:v>
                </c:pt>
                <c:pt idx="23">
                  <c:v>1973</c:v>
                </c:pt>
                <c:pt idx="24">
                  <c:v>1974</c:v>
                </c:pt>
                <c:pt idx="25">
                  <c:v>1975</c:v>
                </c:pt>
                <c:pt idx="26">
                  <c:v>1976</c:v>
                </c:pt>
                <c:pt idx="27">
                  <c:v>1977</c:v>
                </c:pt>
                <c:pt idx="28">
                  <c:v>1978</c:v>
                </c:pt>
                <c:pt idx="29">
                  <c:v>1979</c:v>
                </c:pt>
                <c:pt idx="30">
                  <c:v>1980</c:v>
                </c:pt>
                <c:pt idx="31">
                  <c:v>1981</c:v>
                </c:pt>
                <c:pt idx="32">
                  <c:v>1982</c:v>
                </c:pt>
                <c:pt idx="33">
                  <c:v>1983</c:v>
                </c:pt>
                <c:pt idx="34">
                  <c:v>1984</c:v>
                </c:pt>
                <c:pt idx="35">
                  <c:v>1985</c:v>
                </c:pt>
                <c:pt idx="36">
                  <c:v>1986</c:v>
                </c:pt>
                <c:pt idx="37">
                  <c:v>1987</c:v>
                </c:pt>
                <c:pt idx="38">
                  <c:v>1988</c:v>
                </c:pt>
                <c:pt idx="39">
                  <c:v>1989</c:v>
                </c:pt>
                <c:pt idx="40">
                  <c:v>1990</c:v>
                </c:pt>
                <c:pt idx="41">
                  <c:v>1991</c:v>
                </c:pt>
                <c:pt idx="42">
                  <c:v>1992</c:v>
                </c:pt>
                <c:pt idx="43">
                  <c:v>1993</c:v>
                </c:pt>
                <c:pt idx="44">
                  <c:v>1994</c:v>
                </c:pt>
                <c:pt idx="45">
                  <c:v>1995</c:v>
                </c:pt>
                <c:pt idx="46">
                  <c:v>1996</c:v>
                </c:pt>
                <c:pt idx="47">
                  <c:v>1997</c:v>
                </c:pt>
                <c:pt idx="48">
                  <c:v>1998</c:v>
                </c:pt>
                <c:pt idx="49">
                  <c:v>1999</c:v>
                </c:pt>
                <c:pt idx="50">
                  <c:v>2000</c:v>
                </c:pt>
                <c:pt idx="51">
                  <c:v>2001</c:v>
                </c:pt>
                <c:pt idx="52">
                  <c:v>2002</c:v>
                </c:pt>
                <c:pt idx="53">
                  <c:v>2003</c:v>
                </c:pt>
                <c:pt idx="54">
                  <c:v>2004</c:v>
                </c:pt>
                <c:pt idx="55">
                  <c:v>2005</c:v>
                </c:pt>
                <c:pt idx="56">
                  <c:v>2006</c:v>
                </c:pt>
                <c:pt idx="57">
                  <c:v>2007</c:v>
                </c:pt>
                <c:pt idx="58">
                  <c:v>2008</c:v>
                </c:pt>
                <c:pt idx="59">
                  <c:v>2009</c:v>
                </c:pt>
                <c:pt idx="60">
                  <c:v>2010</c:v>
                </c:pt>
                <c:pt idx="61">
                  <c:v>2011</c:v>
                </c:pt>
              </c:numCache>
            </c:numRef>
          </c:cat>
          <c:val>
            <c:numRef>
              <c:f>Kilometres!$V$7:$V$68</c:f>
              <c:numCache>
                <c:formatCode>0.0</c:formatCode>
                <c:ptCount val="62"/>
                <c:pt idx="0">
                  <c:v>40.371113340020059</c:v>
                </c:pt>
                <c:pt idx="1">
                  <c:v>38.535645472061653</c:v>
                </c:pt>
                <c:pt idx="2">
                  <c:v>32.402965547317926</c:v>
                </c:pt>
                <c:pt idx="3">
                  <c:v>34.66538276360135</c:v>
                </c:pt>
                <c:pt idx="4">
                  <c:v>36.981934112646123</c:v>
                </c:pt>
                <c:pt idx="5">
                  <c:v>38.815789473684212</c:v>
                </c:pt>
                <c:pt idx="6">
                  <c:v>40.073982737361284</c:v>
                </c:pt>
                <c:pt idx="7">
                  <c:v>41.308411214953267</c:v>
                </c:pt>
                <c:pt idx="8">
                  <c:v>47.241867043847243</c:v>
                </c:pt>
                <c:pt idx="9">
                  <c:v>54.264705882352942</c:v>
                </c:pt>
                <c:pt idx="10">
                  <c:v>56.489184692179705</c:v>
                </c:pt>
                <c:pt idx="11">
                  <c:v>59.392265193370172</c:v>
                </c:pt>
                <c:pt idx="12">
                  <c:v>62.41970021413276</c:v>
                </c:pt>
                <c:pt idx="13">
                  <c:v>71.567436208991495</c:v>
                </c:pt>
                <c:pt idx="14">
                  <c:v>72.875</c:v>
                </c:pt>
                <c:pt idx="15">
                  <c:v>77.350427350427353</c:v>
                </c:pt>
                <c:pt idx="16">
                  <c:v>82.24</c:v>
                </c:pt>
                <c:pt idx="17">
                  <c:v>83.423423423423429</c:v>
                </c:pt>
                <c:pt idx="18">
                  <c:v>78.672032193158955</c:v>
                </c:pt>
                <c:pt idx="19">
                  <c:v>88.35164835164835</c:v>
                </c:pt>
                <c:pt idx="20">
                  <c:v>85.354691075514879</c:v>
                </c:pt>
                <c:pt idx="21">
                  <c:v>96.478873239436624</c:v>
                </c:pt>
                <c:pt idx="22">
                  <c:v>93.147208121827418</c:v>
                </c:pt>
                <c:pt idx="23">
                  <c:v>89.839572192513359</c:v>
                </c:pt>
                <c:pt idx="24">
                  <c:v>73.629242819843341</c:v>
                </c:pt>
                <c:pt idx="25">
                  <c:v>62.753950338600454</c:v>
                </c:pt>
                <c:pt idx="26">
                  <c:v>60</c:v>
                </c:pt>
                <c:pt idx="27">
                  <c:v>49.506578947368418</c:v>
                </c:pt>
                <c:pt idx="28">
                  <c:v>61.839530332681015</c:v>
                </c:pt>
                <c:pt idx="29">
                  <c:v>69.868995633187765</c:v>
                </c:pt>
                <c:pt idx="30">
                  <c:v>59.332023575638509</c:v>
                </c:pt>
                <c:pt idx="31">
                  <c:v>56.891172692237106</c:v>
                </c:pt>
                <c:pt idx="32">
                  <c:v>46.009389671361504</c:v>
                </c:pt>
                <c:pt idx="33">
                  <c:v>50.626959247648905</c:v>
                </c:pt>
                <c:pt idx="34">
                  <c:v>54.075235109717866</c:v>
                </c:pt>
                <c:pt idx="35">
                  <c:v>47.194719471947195</c:v>
                </c:pt>
                <c:pt idx="36">
                  <c:v>49.633699633699635</c:v>
                </c:pt>
                <c:pt idx="37">
                  <c:v>48.780487804878049</c:v>
                </c:pt>
                <c:pt idx="38">
                  <c:v>43.403441682600381</c:v>
                </c:pt>
                <c:pt idx="39">
                  <c:v>56.429942418426101</c:v>
                </c:pt>
                <c:pt idx="40">
                  <c:v>48.761904761904759</c:v>
                </c:pt>
                <c:pt idx="41">
                  <c:v>46.826625386996902</c:v>
                </c:pt>
                <c:pt idx="42">
                  <c:v>43.101626875132055</c:v>
                </c:pt>
                <c:pt idx="43">
                  <c:v>46.416033395587384</c:v>
                </c:pt>
                <c:pt idx="44">
                  <c:v>42.824110671444714</c:v>
                </c:pt>
                <c:pt idx="45">
                  <c:v>51.426804084881745</c:v>
                </c:pt>
                <c:pt idx="46">
                  <c:v>49.796863141048753</c:v>
                </c:pt>
                <c:pt idx="47">
                  <c:v>44.836259450527969</c:v>
                </c:pt>
                <c:pt idx="48">
                  <c:v>39.960595817541943</c:v>
                </c:pt>
                <c:pt idx="49">
                  <c:v>42.164520566112614</c:v>
                </c:pt>
                <c:pt idx="50">
                  <c:v>30.518076794054405</c:v>
                </c:pt>
                <c:pt idx="51">
                  <c:v>32.577526841639461</c:v>
                </c:pt>
                <c:pt idx="52">
                  <c:v>29.441205911794146</c:v>
                </c:pt>
                <c:pt idx="53">
                  <c:v>25.264680774109816</c:v>
                </c:pt>
                <c:pt idx="54">
                  <c:v>31.841291596845529</c:v>
                </c:pt>
                <c:pt idx="55">
                  <c:v>33.41772814994264</c:v>
                </c:pt>
                <c:pt idx="56">
                  <c:v>32.444444444444443</c:v>
                </c:pt>
                <c:pt idx="57">
                  <c:v>33.170731707317074</c:v>
                </c:pt>
                <c:pt idx="58">
                  <c:v>25.000000000000004</c:v>
                </c:pt>
                <c:pt idx="59">
                  <c:v>21.666666666666668</c:v>
                </c:pt>
                <c:pt idx="60">
                  <c:v>23.125</c:v>
                </c:pt>
                <c:pt idx="61">
                  <c:v>21.836734693877549</c:v>
                </c:pt>
              </c:numCache>
            </c:numRef>
          </c:val>
          <c:smooth val="0"/>
        </c:ser>
        <c:ser>
          <c:idx val="1"/>
          <c:order val="1"/>
          <c:spPr>
            <a:ln>
              <a:solidFill>
                <a:schemeClr val="accent1"/>
              </a:solidFill>
            </a:ln>
          </c:spPr>
          <c:marker>
            <c:symbol val="none"/>
          </c:marker>
          <c:val>
            <c:numRef>
              <c:f>Kilometres!$R$7:$R$68</c:f>
              <c:numCache>
                <c:formatCode>0.0</c:formatCode>
                <c:ptCount val="62"/>
                <c:pt idx="0">
                  <c:v>16.981519507186857</c:v>
                </c:pt>
                <c:pt idx="1">
                  <c:v>16.426297059374413</c:v>
                </c:pt>
                <c:pt idx="2">
                  <c:v>13.834641357912028</c:v>
                </c:pt>
                <c:pt idx="3">
                  <c:v>15.471892728210417</c:v>
                </c:pt>
                <c:pt idx="4">
                  <c:v>14.963387456224133</c:v>
                </c:pt>
                <c:pt idx="5">
                  <c:v>16.82256439775507</c:v>
                </c:pt>
                <c:pt idx="6">
                  <c:v>16.299019607843139</c:v>
                </c:pt>
                <c:pt idx="7">
                  <c:v>17.177620745874425</c:v>
                </c:pt>
                <c:pt idx="8">
                  <c:v>17.393093028805328</c:v>
                </c:pt>
                <c:pt idx="9">
                  <c:v>16.75120698242721</c:v>
                </c:pt>
                <c:pt idx="10">
                  <c:v>17.986554697357985</c:v>
                </c:pt>
                <c:pt idx="11">
                  <c:v>17.756500525397346</c:v>
                </c:pt>
                <c:pt idx="12">
                  <c:v>17.728217810547267</c:v>
                </c:pt>
                <c:pt idx="13">
                  <c:v>17.979535843458557</c:v>
                </c:pt>
                <c:pt idx="14">
                  <c:v>19.381606094752343</c:v>
                </c:pt>
                <c:pt idx="15">
                  <c:v>19.614249908050013</c:v>
                </c:pt>
                <c:pt idx="16">
                  <c:v>19.074569786725586</c:v>
                </c:pt>
                <c:pt idx="17">
                  <c:v>17.002608593804045</c:v>
                </c:pt>
                <c:pt idx="18">
                  <c:v>15.194400567874769</c:v>
                </c:pt>
                <c:pt idx="19">
                  <c:v>17.080887775198772</c:v>
                </c:pt>
                <c:pt idx="20">
                  <c:v>17.508143322475572</c:v>
                </c:pt>
                <c:pt idx="21">
                  <c:v>17.059927505608581</c:v>
                </c:pt>
                <c:pt idx="22">
                  <c:v>16.378052001176403</c:v>
                </c:pt>
                <c:pt idx="23">
                  <c:v>15.269895622398165</c:v>
                </c:pt>
                <c:pt idx="24">
                  <c:v>14.024660693692896</c:v>
                </c:pt>
                <c:pt idx="25">
                  <c:v>12.8193251547274</c:v>
                </c:pt>
                <c:pt idx="26">
                  <c:v>12.420028930865353</c:v>
                </c:pt>
                <c:pt idx="27">
                  <c:v>11.713359381494721</c:v>
                </c:pt>
                <c:pt idx="28">
                  <c:v>11.682802914110429</c:v>
                </c:pt>
                <c:pt idx="29">
                  <c:v>11.038916791258654</c:v>
                </c:pt>
                <c:pt idx="30">
                  <c:v>9.8539317338984329</c:v>
                </c:pt>
                <c:pt idx="31">
                  <c:v>9.4432546581997006</c:v>
                </c:pt>
                <c:pt idx="32">
                  <c:v>9.7406608099172374</c:v>
                </c:pt>
                <c:pt idx="33">
                  <c:v>8.0239324059645156</c:v>
                </c:pt>
                <c:pt idx="34">
                  <c:v>8.2006393718832307</c:v>
                </c:pt>
                <c:pt idx="35">
                  <c:v>7.5885635649708734</c:v>
                </c:pt>
                <c:pt idx="36">
                  <c:v>7.8812904198955449</c:v>
                </c:pt>
                <c:pt idx="37">
                  <c:v>7.0369066700799108</c:v>
                </c:pt>
                <c:pt idx="38">
                  <c:v>6.497651972559459</c:v>
                </c:pt>
                <c:pt idx="39">
                  <c:v>6.7091831008397715</c:v>
                </c:pt>
                <c:pt idx="40">
                  <c:v>6.4352001500230713</c:v>
                </c:pt>
                <c:pt idx="41">
                  <c:v>5.6182264918336298</c:v>
                </c:pt>
                <c:pt idx="42">
                  <c:v>5.4196087282933512</c:v>
                </c:pt>
                <c:pt idx="43">
                  <c:v>4.79721724588439</c:v>
                </c:pt>
                <c:pt idx="44">
                  <c:v>4.571952535654785</c:v>
                </c:pt>
                <c:pt idx="45">
                  <c:v>4.519073294650223</c:v>
                </c:pt>
                <c:pt idx="46">
                  <c:v>4.4768270708090068</c:v>
                </c:pt>
                <c:pt idx="47">
                  <c:v>4.3327989540488909</c:v>
                </c:pt>
                <c:pt idx="48">
                  <c:v>4.0912706358689572</c:v>
                </c:pt>
                <c:pt idx="49">
                  <c:v>3.9657104607158074</c:v>
                </c:pt>
                <c:pt idx="50">
                  <c:v>3.9350238569145413</c:v>
                </c:pt>
                <c:pt idx="51">
                  <c:v>4.0521361248674408</c:v>
                </c:pt>
                <c:pt idx="52">
                  <c:v>3.9818531270687996</c:v>
                </c:pt>
                <c:pt idx="53">
                  <c:v>3.9749142522091381</c:v>
                </c:pt>
                <c:pt idx="54">
                  <c:v>3.710602322660745</c:v>
                </c:pt>
                <c:pt idx="55">
                  <c:v>3.6703053199051174</c:v>
                </c:pt>
                <c:pt idx="56">
                  <c:v>3.4956105347166799</c:v>
                </c:pt>
                <c:pt idx="57">
                  <c:v>3.0999213217938633</c:v>
                </c:pt>
                <c:pt idx="58">
                  <c:v>2.6843249654081838</c:v>
                </c:pt>
                <c:pt idx="59">
                  <c:v>2.2883386581469649</c:v>
                </c:pt>
                <c:pt idx="60">
                  <c:v>1.8872896817352522</c:v>
                </c:pt>
                <c:pt idx="61">
                  <c:v>2.0127467105263159</c:v>
                </c:pt>
              </c:numCache>
            </c:numRef>
          </c:val>
          <c:smooth val="0"/>
        </c:ser>
        <c:dLbls>
          <c:showLegendKey val="0"/>
          <c:showVal val="0"/>
          <c:showCatName val="0"/>
          <c:showSerName val="0"/>
          <c:showPercent val="0"/>
          <c:showBubbleSize val="0"/>
        </c:dLbls>
        <c:marker val="1"/>
        <c:smooth val="0"/>
        <c:axId val="38039552"/>
        <c:axId val="87552512"/>
      </c:lineChart>
      <c:catAx>
        <c:axId val="38039552"/>
        <c:scaling>
          <c:orientation val="minMax"/>
        </c:scaling>
        <c:delete val="0"/>
        <c:axPos val="b"/>
        <c:numFmt formatCode="General" sourceLinked="1"/>
        <c:majorTickMark val="out"/>
        <c:minorTickMark val="none"/>
        <c:tickLblPos val="nextTo"/>
        <c:crossAx val="87552512"/>
        <c:crosses val="autoZero"/>
        <c:auto val="1"/>
        <c:lblAlgn val="ctr"/>
        <c:lblOffset val="100"/>
        <c:noMultiLvlLbl val="0"/>
      </c:catAx>
      <c:valAx>
        <c:axId val="87552512"/>
        <c:scaling>
          <c:orientation val="minMax"/>
        </c:scaling>
        <c:delete val="0"/>
        <c:axPos val="l"/>
        <c:title>
          <c:tx>
            <c:rich>
              <a:bodyPr rot="-5400000" vert="horz"/>
              <a:lstStyle/>
              <a:p>
                <a:pPr>
                  <a:defRPr sz="1800"/>
                </a:pPr>
                <a:r>
                  <a:rPr lang="en-GB" sz="1800"/>
                  <a:t>Fatalities per billion kms</a:t>
                </a:r>
              </a:p>
            </c:rich>
          </c:tx>
          <c:layout/>
          <c:overlay val="0"/>
        </c:title>
        <c:numFmt formatCode="0" sourceLinked="0"/>
        <c:majorTickMark val="out"/>
        <c:minorTickMark val="none"/>
        <c:tickLblPos val="nextTo"/>
        <c:crossAx val="38039552"/>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319685039370081"/>
          <c:y val="5.1400661873787508E-2"/>
          <c:w val="0.72153871391076119"/>
          <c:h val="0.69550108410361744"/>
        </c:manualLayout>
      </c:layout>
      <c:barChart>
        <c:barDir val="col"/>
        <c:grouping val="stacked"/>
        <c:varyColors val="0"/>
        <c:ser>
          <c:idx val="0"/>
          <c:order val="0"/>
          <c:tx>
            <c:v>Road user killed</c:v>
          </c:tx>
          <c:spPr>
            <a:solidFill>
              <a:schemeClr val="tx2">
                <a:lumMod val="60000"/>
                <a:lumOff val="40000"/>
              </a:schemeClr>
            </a:solidFill>
          </c:spPr>
          <c:invertIfNegative val="0"/>
          <c:cat>
            <c:strRef>
              <c:f>'2011'!$D$98:$K$98</c:f>
              <c:strCache>
                <c:ptCount val="8"/>
                <c:pt idx="0">
                  <c:v>Pedestrians</c:v>
                </c:pt>
                <c:pt idx="1">
                  <c:v>Cyclists</c:v>
                </c:pt>
                <c:pt idx="2">
                  <c:v>Motorcyclists</c:v>
                </c:pt>
                <c:pt idx="3">
                  <c:v>Car occupants</c:v>
                </c:pt>
                <c:pt idx="4">
                  <c:v>Bus occupants</c:v>
                </c:pt>
                <c:pt idx="5">
                  <c:v>Van occupants</c:v>
                </c:pt>
                <c:pt idx="6">
                  <c:v>HGV occupants</c:v>
                </c:pt>
                <c:pt idx="7">
                  <c:v>Other vehicle occupants</c:v>
                </c:pt>
              </c:strCache>
            </c:strRef>
          </c:cat>
          <c:val>
            <c:numRef>
              <c:f>'2011'!$D$104:$K$104</c:f>
              <c:numCache>
                <c:formatCode>#,##0</c:formatCode>
                <c:ptCount val="8"/>
                <c:pt idx="0">
                  <c:v>453</c:v>
                </c:pt>
                <c:pt idx="1">
                  <c:v>107</c:v>
                </c:pt>
                <c:pt idx="2">
                  <c:v>362</c:v>
                </c:pt>
                <c:pt idx="3">
                  <c:v>883</c:v>
                </c:pt>
                <c:pt idx="4">
                  <c:v>7</c:v>
                </c:pt>
                <c:pt idx="5">
                  <c:v>34</c:v>
                </c:pt>
                <c:pt idx="6">
                  <c:v>28</c:v>
                </c:pt>
                <c:pt idx="7">
                  <c:v>27</c:v>
                </c:pt>
              </c:numCache>
            </c:numRef>
          </c:val>
        </c:ser>
        <c:ser>
          <c:idx val="1"/>
          <c:order val="1"/>
          <c:tx>
            <c:v>Others killed in collision with road user</c:v>
          </c:tx>
          <c:spPr>
            <a:solidFill>
              <a:srgbClr val="EA5A33"/>
            </a:solidFill>
          </c:spPr>
          <c:invertIfNegative val="0"/>
          <c:cat>
            <c:strRef>
              <c:f>'2011'!$D$98:$K$98</c:f>
              <c:strCache>
                <c:ptCount val="8"/>
                <c:pt idx="0">
                  <c:v>Pedestrians</c:v>
                </c:pt>
                <c:pt idx="1">
                  <c:v>Cyclists</c:v>
                </c:pt>
                <c:pt idx="2">
                  <c:v>Motorcyclists</c:v>
                </c:pt>
                <c:pt idx="3">
                  <c:v>Car occupants</c:v>
                </c:pt>
                <c:pt idx="4">
                  <c:v>Bus occupants</c:v>
                </c:pt>
                <c:pt idx="5">
                  <c:v>Van occupants</c:v>
                </c:pt>
                <c:pt idx="6">
                  <c:v>HGV occupants</c:v>
                </c:pt>
                <c:pt idx="7">
                  <c:v>Other vehicle occupants</c:v>
                </c:pt>
              </c:strCache>
            </c:strRef>
          </c:cat>
          <c:val>
            <c:numRef>
              <c:f>'2011'!$D$100:$K$100</c:f>
              <c:numCache>
                <c:formatCode>#,##0</c:formatCode>
                <c:ptCount val="8"/>
                <c:pt idx="0">
                  <c:v>2</c:v>
                </c:pt>
                <c:pt idx="1">
                  <c:v>3</c:v>
                </c:pt>
                <c:pt idx="2">
                  <c:v>32</c:v>
                </c:pt>
                <c:pt idx="3">
                  <c:v>752</c:v>
                </c:pt>
                <c:pt idx="4">
                  <c:v>51</c:v>
                </c:pt>
                <c:pt idx="5">
                  <c:v>96</c:v>
                </c:pt>
                <c:pt idx="6">
                  <c:v>169</c:v>
                </c:pt>
                <c:pt idx="7">
                  <c:v>58</c:v>
                </c:pt>
              </c:numCache>
            </c:numRef>
          </c:val>
        </c:ser>
        <c:dLbls>
          <c:showLegendKey val="0"/>
          <c:showVal val="0"/>
          <c:showCatName val="0"/>
          <c:showSerName val="0"/>
          <c:showPercent val="0"/>
          <c:showBubbleSize val="0"/>
        </c:dLbls>
        <c:gapWidth val="150"/>
        <c:overlap val="100"/>
        <c:axId val="38043136"/>
        <c:axId val="37298176"/>
      </c:barChart>
      <c:catAx>
        <c:axId val="38043136"/>
        <c:scaling>
          <c:orientation val="minMax"/>
        </c:scaling>
        <c:delete val="0"/>
        <c:axPos val="b"/>
        <c:numFmt formatCode="General" sourceLinked="1"/>
        <c:majorTickMark val="out"/>
        <c:minorTickMark val="none"/>
        <c:tickLblPos val="nextTo"/>
        <c:txPr>
          <a:bodyPr rot="-2700000" vert="horz"/>
          <a:lstStyle/>
          <a:p>
            <a:pPr>
              <a:defRPr sz="1400" b="0" i="0" u="none" strike="noStrike" baseline="0">
                <a:solidFill>
                  <a:srgbClr val="000000"/>
                </a:solidFill>
                <a:latin typeface="Calibri"/>
                <a:ea typeface="Calibri"/>
                <a:cs typeface="Calibri"/>
              </a:defRPr>
            </a:pPr>
            <a:endParaRPr lang="de-DE"/>
          </a:p>
        </c:txPr>
        <c:crossAx val="37298176"/>
        <c:crosses val="autoZero"/>
        <c:auto val="1"/>
        <c:lblAlgn val="ctr"/>
        <c:lblOffset val="100"/>
        <c:noMultiLvlLbl val="0"/>
      </c:catAx>
      <c:valAx>
        <c:axId val="37298176"/>
        <c:scaling>
          <c:orientation val="minMax"/>
        </c:scaling>
        <c:delete val="0"/>
        <c:axPos val="l"/>
        <c:title>
          <c:tx>
            <c:rich>
              <a:bodyPr/>
              <a:lstStyle/>
              <a:p>
                <a:pPr>
                  <a:defRPr sz="2000" b="1" i="0" u="none" strike="noStrike" baseline="0">
                    <a:solidFill>
                      <a:srgbClr val="000000"/>
                    </a:solidFill>
                    <a:latin typeface="Calibri"/>
                    <a:ea typeface="Calibri"/>
                    <a:cs typeface="Calibri"/>
                  </a:defRPr>
                </a:pPr>
                <a:r>
                  <a:rPr lang="en-GB" sz="2000"/>
                  <a:t>Road deaths</a:t>
                </a:r>
              </a:p>
            </c:rich>
          </c:tx>
          <c:layout/>
          <c:overlay val="0"/>
        </c:title>
        <c:numFmt formatCode="#,##0" sourceLinked="1"/>
        <c:majorTickMark val="out"/>
        <c:minorTickMark val="none"/>
        <c:tickLblPos val="nextTo"/>
        <c:txPr>
          <a:bodyPr rot="0" vert="horz"/>
          <a:lstStyle/>
          <a:p>
            <a:pPr>
              <a:defRPr sz="1000" b="0" i="0" u="none" strike="noStrike" baseline="0">
                <a:solidFill>
                  <a:srgbClr val="000000"/>
                </a:solidFill>
                <a:latin typeface="Calibri"/>
                <a:ea typeface="Calibri"/>
                <a:cs typeface="Calibri"/>
              </a:defRPr>
            </a:pPr>
            <a:endParaRPr lang="de-DE"/>
          </a:p>
        </c:txPr>
        <c:crossAx val="38043136"/>
        <c:crosses val="autoZero"/>
        <c:crossBetween val="between"/>
      </c:valAx>
    </c:plotArea>
    <c:legend>
      <c:legendPos val="r"/>
      <c:layout>
        <c:manualLayout>
          <c:xMode val="edge"/>
          <c:yMode val="edge"/>
          <c:x val="0.50474118570230275"/>
          <c:y val="0.3873965536916581"/>
          <c:w val="0.49159148920817886"/>
          <c:h val="0.20582677165354329"/>
        </c:manualLayout>
      </c:layout>
      <c:overlay val="0"/>
      <c:txPr>
        <a:bodyPr/>
        <a:lstStyle/>
        <a:p>
          <a:pPr>
            <a:defRPr sz="1400" b="0" i="0" u="none" strike="noStrike" baseline="0">
              <a:solidFill>
                <a:srgbClr val="000000"/>
              </a:solidFill>
              <a:latin typeface="Calibri"/>
              <a:ea typeface="Calibri"/>
              <a:cs typeface="Calibri"/>
            </a:defRPr>
          </a:pPr>
          <a:endParaRPr lang="de-DE"/>
        </a:p>
      </c:txPr>
    </c:legend>
    <c:plotVisOnly val="1"/>
    <c:dispBlanksAs val="gap"/>
    <c:showDLblsOverMax val="0"/>
  </c:chart>
  <c:spPr>
    <a:ln>
      <a:noFill/>
    </a:ln>
  </c:spPr>
  <c:txPr>
    <a:bodyPr/>
    <a:lstStyle/>
    <a:p>
      <a:pPr>
        <a:defRPr sz="1000" b="0" i="0" u="none" strike="noStrike" baseline="0">
          <a:solidFill>
            <a:srgbClr val="000000"/>
          </a:solidFill>
          <a:latin typeface="Calibri"/>
          <a:ea typeface="Calibri"/>
          <a:cs typeface="Calibri"/>
        </a:defRPr>
      </a:pPr>
      <a:endParaRPr lang="de-DE"/>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319685039370081"/>
          <c:y val="5.1400661873787508E-2"/>
          <c:w val="0.72153871391076119"/>
          <c:h val="0.69550108410361744"/>
        </c:manualLayout>
      </c:layout>
      <c:barChart>
        <c:barDir val="col"/>
        <c:grouping val="stacked"/>
        <c:varyColors val="0"/>
        <c:ser>
          <c:idx val="0"/>
          <c:order val="0"/>
          <c:spPr>
            <a:solidFill>
              <a:srgbClr val="EA5A33"/>
            </a:solidFill>
          </c:spPr>
          <c:invertIfNegative val="0"/>
          <c:cat>
            <c:strRef>
              <c:f>'2011'!$E$98:$J$98</c:f>
              <c:strCache>
                <c:ptCount val="6"/>
                <c:pt idx="0">
                  <c:v>Cyclists</c:v>
                </c:pt>
                <c:pt idx="1">
                  <c:v>Motorcyclists</c:v>
                </c:pt>
                <c:pt idx="2">
                  <c:v>Car occupants</c:v>
                </c:pt>
                <c:pt idx="3">
                  <c:v>Bus occupants</c:v>
                </c:pt>
                <c:pt idx="4">
                  <c:v>Van occupants</c:v>
                </c:pt>
                <c:pt idx="5">
                  <c:v>HGV occupants</c:v>
                </c:pt>
              </c:strCache>
            </c:strRef>
          </c:cat>
          <c:val>
            <c:numRef>
              <c:f>'2011'!$E$110:$J$110</c:f>
              <c:numCache>
                <c:formatCode>0.0</c:formatCode>
                <c:ptCount val="6"/>
                <c:pt idx="0">
                  <c:v>0.96774193548387089</c:v>
                </c:pt>
                <c:pt idx="1">
                  <c:v>11.03448275862069</c:v>
                </c:pt>
                <c:pt idx="2">
                  <c:v>3.1294215563878485</c:v>
                </c:pt>
                <c:pt idx="3">
                  <c:v>17.586206896551726</c:v>
                </c:pt>
                <c:pt idx="4">
                  <c:v>2.3244552058111383</c:v>
                </c:pt>
                <c:pt idx="5">
                  <c:v>10.628930817610062</c:v>
                </c:pt>
              </c:numCache>
            </c:numRef>
          </c:val>
        </c:ser>
        <c:dLbls>
          <c:showLegendKey val="0"/>
          <c:showVal val="0"/>
          <c:showCatName val="0"/>
          <c:showSerName val="0"/>
          <c:showPercent val="0"/>
          <c:showBubbleSize val="0"/>
        </c:dLbls>
        <c:gapWidth val="150"/>
        <c:overlap val="100"/>
        <c:axId val="37507584"/>
        <c:axId val="37300480"/>
      </c:barChart>
      <c:catAx>
        <c:axId val="37507584"/>
        <c:scaling>
          <c:orientation val="minMax"/>
        </c:scaling>
        <c:delete val="0"/>
        <c:axPos val="b"/>
        <c:numFmt formatCode="General" sourceLinked="1"/>
        <c:majorTickMark val="out"/>
        <c:minorTickMark val="none"/>
        <c:tickLblPos val="nextTo"/>
        <c:txPr>
          <a:bodyPr rot="-2700000" vert="horz"/>
          <a:lstStyle/>
          <a:p>
            <a:pPr>
              <a:defRPr sz="1000" b="0" i="0" u="none" strike="noStrike" baseline="0">
                <a:solidFill>
                  <a:schemeClr val="bg1"/>
                </a:solidFill>
                <a:latin typeface="Calibri"/>
                <a:ea typeface="Calibri"/>
                <a:cs typeface="Calibri"/>
              </a:defRPr>
            </a:pPr>
            <a:endParaRPr lang="de-DE"/>
          </a:p>
        </c:txPr>
        <c:crossAx val="37300480"/>
        <c:crosses val="autoZero"/>
        <c:auto val="1"/>
        <c:lblAlgn val="ctr"/>
        <c:lblOffset val="100"/>
        <c:noMultiLvlLbl val="0"/>
      </c:catAx>
      <c:valAx>
        <c:axId val="37300480"/>
        <c:scaling>
          <c:orientation val="minMax"/>
        </c:scaling>
        <c:delete val="0"/>
        <c:axPos val="l"/>
        <c:title>
          <c:tx>
            <c:rich>
              <a:bodyPr/>
              <a:lstStyle/>
              <a:p>
                <a:pPr>
                  <a:defRPr sz="1000" b="1" i="0" u="none" strike="noStrike" baseline="0">
                    <a:solidFill>
                      <a:srgbClr val="000000"/>
                    </a:solidFill>
                    <a:latin typeface="Calibri"/>
                    <a:ea typeface="Calibri"/>
                    <a:cs typeface="Calibri"/>
                  </a:defRPr>
                </a:pPr>
                <a:r>
                  <a:rPr lang="en-GB"/>
                  <a:t>Road deaths of thrid parties per billion miles</a:t>
                </a:r>
              </a:p>
            </c:rich>
          </c:tx>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Calibri"/>
                <a:ea typeface="Calibri"/>
                <a:cs typeface="Calibri"/>
              </a:defRPr>
            </a:pPr>
            <a:endParaRPr lang="de-DE"/>
          </a:p>
        </c:txPr>
        <c:crossAx val="37507584"/>
        <c:crosses val="autoZero"/>
        <c:crossBetween val="between"/>
      </c:valAx>
    </c:plotArea>
    <c:plotVisOnly val="1"/>
    <c:dispBlanksAs val="gap"/>
    <c:showDLblsOverMax val="0"/>
  </c:chart>
  <c:spPr>
    <a:ln>
      <a:noFill/>
    </a:ln>
  </c:spPr>
  <c:txPr>
    <a:bodyPr/>
    <a:lstStyle/>
    <a:p>
      <a:pPr>
        <a:defRPr sz="1000" b="0" i="0" u="none" strike="noStrike" baseline="0">
          <a:solidFill>
            <a:srgbClr val="000000"/>
          </a:solidFill>
          <a:latin typeface="Calibri"/>
          <a:ea typeface="Calibri"/>
          <a:cs typeface="Calibri"/>
        </a:defRPr>
      </a:pPr>
      <a:endParaRPr lang="de-DE"/>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4505649559762488E-2"/>
          <c:y val="3.4306738769811863E-2"/>
          <c:w val="0.88306427653990049"/>
          <c:h val="0.86333216383887446"/>
        </c:manualLayout>
      </c:layout>
      <c:lineChart>
        <c:grouping val="standard"/>
        <c:varyColors val="0"/>
        <c:ser>
          <c:idx val="1"/>
          <c:order val="0"/>
          <c:tx>
            <c:v>UK</c:v>
          </c:tx>
          <c:spPr>
            <a:ln>
              <a:solidFill>
                <a:srgbClr val="FFC000"/>
              </a:solidFill>
            </a:ln>
          </c:spPr>
          <c:marker>
            <c:symbol val="circle"/>
            <c:size val="5"/>
            <c:spPr>
              <a:solidFill>
                <a:srgbClr val="FFC000"/>
              </a:solidFill>
              <a:ln>
                <a:solidFill>
                  <a:srgbClr val="FFC000"/>
                </a:solidFill>
              </a:ln>
            </c:spPr>
          </c:marker>
          <c:cat>
            <c:numRef>
              <c:f>'[1305_OECD_Overweight-Obese.xls]Sheet3'!$C$1:$AJ$1</c:f>
              <c:numCache>
                <c:formatCode>General</c:formatCode>
                <c:ptCount val="34"/>
                <c:pt idx="0">
                  <c:v>1978</c:v>
                </c:pt>
                <c:pt idx="1">
                  <c:v>1979</c:v>
                </c:pt>
                <c:pt idx="2">
                  <c:v>1980</c:v>
                </c:pt>
                <c:pt idx="3">
                  <c:v>1981</c:v>
                </c:pt>
                <c:pt idx="4">
                  <c:v>1982</c:v>
                </c:pt>
                <c:pt idx="5">
                  <c:v>1983</c:v>
                </c:pt>
                <c:pt idx="6">
                  <c:v>1984</c:v>
                </c:pt>
                <c:pt idx="7">
                  <c:v>1985</c:v>
                </c:pt>
                <c:pt idx="8">
                  <c:v>1986</c:v>
                </c:pt>
                <c:pt idx="9">
                  <c:v>1987</c:v>
                </c:pt>
                <c:pt idx="10">
                  <c:v>1988</c:v>
                </c:pt>
                <c:pt idx="11">
                  <c:v>1989</c:v>
                </c:pt>
                <c:pt idx="12">
                  <c:v>1990</c:v>
                </c:pt>
                <c:pt idx="13">
                  <c:v>1991</c:v>
                </c:pt>
                <c:pt idx="14">
                  <c:v>1992</c:v>
                </c:pt>
                <c:pt idx="15">
                  <c:v>1993</c:v>
                </c:pt>
                <c:pt idx="16">
                  <c:v>1994</c:v>
                </c:pt>
                <c:pt idx="17">
                  <c:v>1995</c:v>
                </c:pt>
                <c:pt idx="18">
                  <c:v>1996</c:v>
                </c:pt>
                <c:pt idx="19">
                  <c:v>1997</c:v>
                </c:pt>
                <c:pt idx="20">
                  <c:v>1998</c:v>
                </c:pt>
                <c:pt idx="21">
                  <c:v>1999</c:v>
                </c:pt>
                <c:pt idx="22">
                  <c:v>2000</c:v>
                </c:pt>
                <c:pt idx="23">
                  <c:v>2001</c:v>
                </c:pt>
                <c:pt idx="24">
                  <c:v>2002</c:v>
                </c:pt>
                <c:pt idx="25">
                  <c:v>2003</c:v>
                </c:pt>
                <c:pt idx="26">
                  <c:v>2004</c:v>
                </c:pt>
                <c:pt idx="27">
                  <c:v>2005</c:v>
                </c:pt>
                <c:pt idx="28">
                  <c:v>2006</c:v>
                </c:pt>
                <c:pt idx="29">
                  <c:v>2007</c:v>
                </c:pt>
                <c:pt idx="30">
                  <c:v>2008</c:v>
                </c:pt>
                <c:pt idx="31">
                  <c:v>2009</c:v>
                </c:pt>
                <c:pt idx="32">
                  <c:v>2010</c:v>
                </c:pt>
                <c:pt idx="33">
                  <c:v>2011</c:v>
                </c:pt>
              </c:numCache>
            </c:numRef>
          </c:cat>
          <c:val>
            <c:numRef>
              <c:f>'[1305_OECD_Overweight-Obese.xls]Sheet3'!$D$46:$AJ$46</c:f>
              <c:numCache>
                <c:formatCode>General</c:formatCode>
                <c:ptCount val="33"/>
                <c:pt idx="2">
                  <c:v>36</c:v>
                </c:pt>
                <c:pt idx="9">
                  <c:v>41</c:v>
                </c:pt>
                <c:pt idx="13">
                  <c:v>49</c:v>
                </c:pt>
                <c:pt idx="14">
                  <c:v>50</c:v>
                </c:pt>
                <c:pt idx="15">
                  <c:v>53</c:v>
                </c:pt>
                <c:pt idx="16">
                  <c:v>54</c:v>
                </c:pt>
                <c:pt idx="17">
                  <c:v>54</c:v>
                </c:pt>
                <c:pt idx="18">
                  <c:v>56</c:v>
                </c:pt>
                <c:pt idx="19">
                  <c:v>57</c:v>
                </c:pt>
                <c:pt idx="20">
                  <c:v>58</c:v>
                </c:pt>
                <c:pt idx="21">
                  <c:v>58</c:v>
                </c:pt>
                <c:pt idx="22">
                  <c:v>60</c:v>
                </c:pt>
                <c:pt idx="23">
                  <c:v>62</c:v>
                </c:pt>
                <c:pt idx="24">
                  <c:v>61</c:v>
                </c:pt>
                <c:pt idx="25">
                  <c:v>61</c:v>
                </c:pt>
                <c:pt idx="26">
                  <c:v>62</c:v>
                </c:pt>
                <c:pt idx="27">
                  <c:v>60</c:v>
                </c:pt>
                <c:pt idx="28">
                  <c:v>62</c:v>
                </c:pt>
                <c:pt idx="29">
                  <c:v>60.7</c:v>
                </c:pt>
                <c:pt idx="30">
                  <c:v>61.4</c:v>
                </c:pt>
                <c:pt idx="31">
                  <c:v>61.3</c:v>
                </c:pt>
                <c:pt idx="32">
                  <c:v>62.8</c:v>
                </c:pt>
              </c:numCache>
            </c:numRef>
          </c:val>
          <c:smooth val="0"/>
        </c:ser>
        <c:ser>
          <c:idx val="0"/>
          <c:order val="1"/>
          <c:tx>
            <c:v>USA</c:v>
          </c:tx>
          <c:marker>
            <c:symbol val="circle"/>
            <c:size val="5"/>
          </c:marker>
          <c:cat>
            <c:numRef>
              <c:f>'[1305_OECD_Overweight-Obese.xls]Sheet3'!$C$1:$AJ$1</c:f>
              <c:numCache>
                <c:formatCode>General</c:formatCode>
                <c:ptCount val="34"/>
                <c:pt idx="0">
                  <c:v>1978</c:v>
                </c:pt>
                <c:pt idx="1">
                  <c:v>1979</c:v>
                </c:pt>
                <c:pt idx="2">
                  <c:v>1980</c:v>
                </c:pt>
                <c:pt idx="3">
                  <c:v>1981</c:v>
                </c:pt>
                <c:pt idx="4">
                  <c:v>1982</c:v>
                </c:pt>
                <c:pt idx="5">
                  <c:v>1983</c:v>
                </c:pt>
                <c:pt idx="6">
                  <c:v>1984</c:v>
                </c:pt>
                <c:pt idx="7">
                  <c:v>1985</c:v>
                </c:pt>
                <c:pt idx="8">
                  <c:v>1986</c:v>
                </c:pt>
                <c:pt idx="9">
                  <c:v>1987</c:v>
                </c:pt>
                <c:pt idx="10">
                  <c:v>1988</c:v>
                </c:pt>
                <c:pt idx="11">
                  <c:v>1989</c:v>
                </c:pt>
                <c:pt idx="12">
                  <c:v>1990</c:v>
                </c:pt>
                <c:pt idx="13">
                  <c:v>1991</c:v>
                </c:pt>
                <c:pt idx="14">
                  <c:v>1992</c:v>
                </c:pt>
                <c:pt idx="15">
                  <c:v>1993</c:v>
                </c:pt>
                <c:pt idx="16">
                  <c:v>1994</c:v>
                </c:pt>
                <c:pt idx="17">
                  <c:v>1995</c:v>
                </c:pt>
                <c:pt idx="18">
                  <c:v>1996</c:v>
                </c:pt>
                <c:pt idx="19">
                  <c:v>1997</c:v>
                </c:pt>
                <c:pt idx="20">
                  <c:v>1998</c:v>
                </c:pt>
                <c:pt idx="21">
                  <c:v>1999</c:v>
                </c:pt>
                <c:pt idx="22">
                  <c:v>2000</c:v>
                </c:pt>
                <c:pt idx="23">
                  <c:v>2001</c:v>
                </c:pt>
                <c:pt idx="24">
                  <c:v>2002</c:v>
                </c:pt>
                <c:pt idx="25">
                  <c:v>2003</c:v>
                </c:pt>
                <c:pt idx="26">
                  <c:v>2004</c:v>
                </c:pt>
                <c:pt idx="27">
                  <c:v>2005</c:v>
                </c:pt>
                <c:pt idx="28">
                  <c:v>2006</c:v>
                </c:pt>
                <c:pt idx="29">
                  <c:v>2007</c:v>
                </c:pt>
                <c:pt idx="30">
                  <c:v>2008</c:v>
                </c:pt>
                <c:pt idx="31">
                  <c:v>2009</c:v>
                </c:pt>
                <c:pt idx="32">
                  <c:v>2010</c:v>
                </c:pt>
                <c:pt idx="33">
                  <c:v>2011</c:v>
                </c:pt>
              </c:numCache>
            </c:numRef>
          </c:cat>
          <c:val>
            <c:numRef>
              <c:f>'[1305_OECD_Overweight-Obese.xls]Sheet3'!$C$30:$AJ$30</c:f>
              <c:numCache>
                <c:formatCode>General</c:formatCode>
                <c:ptCount val="34"/>
                <c:pt idx="20">
                  <c:v>55</c:v>
                </c:pt>
                <c:pt idx="21">
                  <c:v>56.2</c:v>
                </c:pt>
                <c:pt idx="22">
                  <c:v>57.4</c:v>
                </c:pt>
                <c:pt idx="23">
                  <c:v>57.5</c:v>
                </c:pt>
                <c:pt idx="24">
                  <c:v>58.9</c:v>
                </c:pt>
                <c:pt idx="25">
                  <c:v>59.3</c:v>
                </c:pt>
                <c:pt idx="26">
                  <c:v>59.7</c:v>
                </c:pt>
                <c:pt idx="27">
                  <c:v>59.8</c:v>
                </c:pt>
                <c:pt idx="28">
                  <c:v>60.7</c:v>
                </c:pt>
                <c:pt idx="29">
                  <c:v>61</c:v>
                </c:pt>
                <c:pt idx="30">
                  <c:v>61.9</c:v>
                </c:pt>
                <c:pt idx="31">
                  <c:v>62.6</c:v>
                </c:pt>
                <c:pt idx="32">
                  <c:v>63.5</c:v>
                </c:pt>
                <c:pt idx="33">
                  <c:v>63.1</c:v>
                </c:pt>
              </c:numCache>
            </c:numRef>
          </c:val>
          <c:smooth val="0"/>
        </c:ser>
        <c:ser>
          <c:idx val="3"/>
          <c:order val="2"/>
          <c:tx>
            <c:v>Netherlands</c:v>
          </c:tx>
          <c:spPr>
            <a:ln>
              <a:solidFill>
                <a:srgbClr val="7030A0"/>
              </a:solidFill>
            </a:ln>
          </c:spPr>
          <c:marker>
            <c:symbol val="circle"/>
            <c:size val="5"/>
          </c:marker>
          <c:dPt>
            <c:idx val="28"/>
            <c:marker>
              <c:spPr>
                <a:solidFill>
                  <a:srgbClr val="7030A0"/>
                </a:solidFill>
              </c:spPr>
            </c:marker>
            <c:bubble3D val="0"/>
          </c:dPt>
          <c:cat>
            <c:numRef>
              <c:f>'[1305_OECD_Overweight-Obese.xls]Sheet3'!$C$1:$AJ$1</c:f>
              <c:numCache>
                <c:formatCode>General</c:formatCode>
                <c:ptCount val="34"/>
                <c:pt idx="0">
                  <c:v>1978</c:v>
                </c:pt>
                <c:pt idx="1">
                  <c:v>1979</c:v>
                </c:pt>
                <c:pt idx="2">
                  <c:v>1980</c:v>
                </c:pt>
                <c:pt idx="3">
                  <c:v>1981</c:v>
                </c:pt>
                <c:pt idx="4">
                  <c:v>1982</c:v>
                </c:pt>
                <c:pt idx="5">
                  <c:v>1983</c:v>
                </c:pt>
                <c:pt idx="6">
                  <c:v>1984</c:v>
                </c:pt>
                <c:pt idx="7">
                  <c:v>1985</c:v>
                </c:pt>
                <c:pt idx="8">
                  <c:v>1986</c:v>
                </c:pt>
                <c:pt idx="9">
                  <c:v>1987</c:v>
                </c:pt>
                <c:pt idx="10">
                  <c:v>1988</c:v>
                </c:pt>
                <c:pt idx="11">
                  <c:v>1989</c:v>
                </c:pt>
                <c:pt idx="12">
                  <c:v>1990</c:v>
                </c:pt>
                <c:pt idx="13">
                  <c:v>1991</c:v>
                </c:pt>
                <c:pt idx="14">
                  <c:v>1992</c:v>
                </c:pt>
                <c:pt idx="15">
                  <c:v>1993</c:v>
                </c:pt>
                <c:pt idx="16">
                  <c:v>1994</c:v>
                </c:pt>
                <c:pt idx="17">
                  <c:v>1995</c:v>
                </c:pt>
                <c:pt idx="18">
                  <c:v>1996</c:v>
                </c:pt>
                <c:pt idx="19">
                  <c:v>1997</c:v>
                </c:pt>
                <c:pt idx="20">
                  <c:v>1998</c:v>
                </c:pt>
                <c:pt idx="21">
                  <c:v>1999</c:v>
                </c:pt>
                <c:pt idx="22">
                  <c:v>2000</c:v>
                </c:pt>
                <c:pt idx="23">
                  <c:v>2001</c:v>
                </c:pt>
                <c:pt idx="24">
                  <c:v>2002</c:v>
                </c:pt>
                <c:pt idx="25">
                  <c:v>2003</c:v>
                </c:pt>
                <c:pt idx="26">
                  <c:v>2004</c:v>
                </c:pt>
                <c:pt idx="27">
                  <c:v>2005</c:v>
                </c:pt>
                <c:pt idx="28">
                  <c:v>2006</c:v>
                </c:pt>
                <c:pt idx="29">
                  <c:v>2007</c:v>
                </c:pt>
                <c:pt idx="30">
                  <c:v>2008</c:v>
                </c:pt>
                <c:pt idx="31">
                  <c:v>2009</c:v>
                </c:pt>
                <c:pt idx="32">
                  <c:v>2010</c:v>
                </c:pt>
                <c:pt idx="33">
                  <c:v>2011</c:v>
                </c:pt>
              </c:numCache>
            </c:numRef>
          </c:cat>
          <c:val>
            <c:numRef>
              <c:f>'[1305_OECD_Overweight-Obese.xls]Sheet3'!$C$20:$AJ$20</c:f>
              <c:numCache>
                <c:formatCode>General</c:formatCode>
                <c:ptCount val="34"/>
                <c:pt idx="4">
                  <c:v>33.299999999999997</c:v>
                </c:pt>
                <c:pt idx="5">
                  <c:v>32.700000000000003</c:v>
                </c:pt>
                <c:pt idx="6">
                  <c:v>33.299999999999997</c:v>
                </c:pt>
                <c:pt idx="7">
                  <c:v>33.4</c:v>
                </c:pt>
                <c:pt idx="8">
                  <c:v>33</c:v>
                </c:pt>
                <c:pt idx="9">
                  <c:v>34.200000000000003</c:v>
                </c:pt>
                <c:pt idx="10">
                  <c:v>34.9</c:v>
                </c:pt>
                <c:pt idx="11">
                  <c:v>34</c:v>
                </c:pt>
                <c:pt idx="12">
                  <c:v>35.4</c:v>
                </c:pt>
                <c:pt idx="13">
                  <c:v>34.9</c:v>
                </c:pt>
                <c:pt idx="14">
                  <c:v>35.1</c:v>
                </c:pt>
                <c:pt idx="15">
                  <c:v>36.5</c:v>
                </c:pt>
                <c:pt idx="16">
                  <c:v>36.4</c:v>
                </c:pt>
                <c:pt idx="17">
                  <c:v>38.299999999999997</c:v>
                </c:pt>
                <c:pt idx="18">
                  <c:v>37.9</c:v>
                </c:pt>
                <c:pt idx="19">
                  <c:v>38.9</c:v>
                </c:pt>
                <c:pt idx="20">
                  <c:v>40.5</c:v>
                </c:pt>
                <c:pt idx="21">
                  <c:v>40.5</c:v>
                </c:pt>
                <c:pt idx="22">
                  <c:v>42.3</c:v>
                </c:pt>
                <c:pt idx="23">
                  <c:v>44.1</c:v>
                </c:pt>
                <c:pt idx="24">
                  <c:v>44.8</c:v>
                </c:pt>
                <c:pt idx="25">
                  <c:v>44.8</c:v>
                </c:pt>
                <c:pt idx="26">
                  <c:v>46.1</c:v>
                </c:pt>
                <c:pt idx="27">
                  <c:v>46.5</c:v>
                </c:pt>
                <c:pt idx="28">
                  <c:v>44.9</c:v>
                </c:pt>
                <c:pt idx="29">
                  <c:v>46.5</c:v>
                </c:pt>
                <c:pt idx="30">
                  <c:v>45.5</c:v>
                </c:pt>
                <c:pt idx="31">
                  <c:v>46.9</c:v>
                </c:pt>
                <c:pt idx="32">
                  <c:v>47.2</c:v>
                </c:pt>
                <c:pt idx="33">
                  <c:v>48.2</c:v>
                </c:pt>
              </c:numCache>
            </c:numRef>
          </c:val>
          <c:smooth val="0"/>
        </c:ser>
        <c:ser>
          <c:idx val="2"/>
          <c:order val="3"/>
          <c:tx>
            <c:v>Italy</c:v>
          </c:tx>
          <c:marker>
            <c:symbol val="circle"/>
            <c:size val="5"/>
          </c:marker>
          <c:cat>
            <c:numRef>
              <c:f>'[1305_OECD_Overweight-Obese.xls]Sheet3'!$C$1:$AJ$1</c:f>
              <c:numCache>
                <c:formatCode>General</c:formatCode>
                <c:ptCount val="34"/>
                <c:pt idx="0">
                  <c:v>1978</c:v>
                </c:pt>
                <c:pt idx="1">
                  <c:v>1979</c:v>
                </c:pt>
                <c:pt idx="2">
                  <c:v>1980</c:v>
                </c:pt>
                <c:pt idx="3">
                  <c:v>1981</c:v>
                </c:pt>
                <c:pt idx="4">
                  <c:v>1982</c:v>
                </c:pt>
                <c:pt idx="5">
                  <c:v>1983</c:v>
                </c:pt>
                <c:pt idx="6">
                  <c:v>1984</c:v>
                </c:pt>
                <c:pt idx="7">
                  <c:v>1985</c:v>
                </c:pt>
                <c:pt idx="8">
                  <c:v>1986</c:v>
                </c:pt>
                <c:pt idx="9">
                  <c:v>1987</c:v>
                </c:pt>
                <c:pt idx="10">
                  <c:v>1988</c:v>
                </c:pt>
                <c:pt idx="11">
                  <c:v>1989</c:v>
                </c:pt>
                <c:pt idx="12">
                  <c:v>1990</c:v>
                </c:pt>
                <c:pt idx="13">
                  <c:v>1991</c:v>
                </c:pt>
                <c:pt idx="14">
                  <c:v>1992</c:v>
                </c:pt>
                <c:pt idx="15">
                  <c:v>1993</c:v>
                </c:pt>
                <c:pt idx="16">
                  <c:v>1994</c:v>
                </c:pt>
                <c:pt idx="17">
                  <c:v>1995</c:v>
                </c:pt>
                <c:pt idx="18">
                  <c:v>1996</c:v>
                </c:pt>
                <c:pt idx="19">
                  <c:v>1997</c:v>
                </c:pt>
                <c:pt idx="20">
                  <c:v>1998</c:v>
                </c:pt>
                <c:pt idx="21">
                  <c:v>1999</c:v>
                </c:pt>
                <c:pt idx="22">
                  <c:v>2000</c:v>
                </c:pt>
                <c:pt idx="23">
                  <c:v>2001</c:v>
                </c:pt>
                <c:pt idx="24">
                  <c:v>2002</c:v>
                </c:pt>
                <c:pt idx="25">
                  <c:v>2003</c:v>
                </c:pt>
                <c:pt idx="26">
                  <c:v>2004</c:v>
                </c:pt>
                <c:pt idx="27">
                  <c:v>2005</c:v>
                </c:pt>
                <c:pt idx="28">
                  <c:v>2006</c:v>
                </c:pt>
                <c:pt idx="29">
                  <c:v>2007</c:v>
                </c:pt>
                <c:pt idx="30">
                  <c:v>2008</c:v>
                </c:pt>
                <c:pt idx="31">
                  <c:v>2009</c:v>
                </c:pt>
                <c:pt idx="32">
                  <c:v>2010</c:v>
                </c:pt>
                <c:pt idx="33">
                  <c:v>2011</c:v>
                </c:pt>
              </c:numCache>
            </c:numRef>
          </c:cat>
          <c:val>
            <c:numRef>
              <c:f>'[1305_OECD_Overweight-Obese.xls]Sheet3'!$C$18:$AJ$18</c:f>
              <c:numCache>
                <c:formatCode>General</c:formatCode>
                <c:ptCount val="34"/>
                <c:pt idx="17">
                  <c:v>38.1</c:v>
                </c:pt>
                <c:pt idx="22">
                  <c:v>41.2</c:v>
                </c:pt>
                <c:pt idx="23">
                  <c:v>41.1</c:v>
                </c:pt>
                <c:pt idx="24">
                  <c:v>42.4</c:v>
                </c:pt>
                <c:pt idx="25">
                  <c:v>42</c:v>
                </c:pt>
                <c:pt idx="26">
                  <c:v>42.6</c:v>
                </c:pt>
                <c:pt idx="28">
                  <c:v>44.6</c:v>
                </c:pt>
                <c:pt idx="29">
                  <c:v>45.1</c:v>
                </c:pt>
                <c:pt idx="30">
                  <c:v>45.5</c:v>
                </c:pt>
                <c:pt idx="31">
                  <c:v>45.5</c:v>
                </c:pt>
                <c:pt idx="32">
                  <c:v>46.3</c:v>
                </c:pt>
                <c:pt idx="33">
                  <c:v>46</c:v>
                </c:pt>
              </c:numCache>
            </c:numRef>
          </c:val>
          <c:smooth val="0"/>
        </c:ser>
        <c:ser>
          <c:idx val="4"/>
          <c:order val="4"/>
          <c:tx>
            <c:v>Germany</c:v>
          </c:tx>
          <c:spPr>
            <a:ln>
              <a:solidFill>
                <a:srgbClr val="00B0F0"/>
              </a:solidFill>
            </a:ln>
          </c:spPr>
          <c:marker>
            <c:symbol val="circle"/>
            <c:size val="5"/>
            <c:spPr>
              <a:ln>
                <a:solidFill>
                  <a:srgbClr val="00B0F0"/>
                </a:solidFill>
              </a:ln>
            </c:spPr>
          </c:marker>
          <c:val>
            <c:numRef>
              <c:f>'[1305_OECD_Overweight-Obese.xls]Sheet3'!$C$12:$AJ$12</c:f>
              <c:numCache>
                <c:formatCode>General</c:formatCode>
                <c:ptCount val="34"/>
                <c:pt idx="22">
                  <c:v>47.7</c:v>
                </c:pt>
                <c:pt idx="26">
                  <c:v>49.2</c:v>
                </c:pt>
                <c:pt idx="28">
                  <c:v>49.6</c:v>
                </c:pt>
                <c:pt idx="32">
                  <c:v>51.4</c:v>
                </c:pt>
              </c:numCache>
            </c:numRef>
          </c:val>
          <c:smooth val="0"/>
        </c:ser>
        <c:ser>
          <c:idx val="5"/>
          <c:order val="5"/>
          <c:tx>
            <c:v>Sweden</c:v>
          </c:tx>
          <c:spPr>
            <a:ln>
              <a:solidFill>
                <a:srgbClr val="FF0000"/>
              </a:solidFill>
            </a:ln>
          </c:spPr>
          <c:marker>
            <c:symbol val="circle"/>
            <c:size val="7"/>
            <c:spPr>
              <a:solidFill>
                <a:srgbClr val="FF0000"/>
              </a:solidFill>
              <a:ln>
                <a:solidFill>
                  <a:srgbClr val="FF0000"/>
                </a:solidFill>
              </a:ln>
            </c:spPr>
          </c:marker>
          <c:val>
            <c:numRef>
              <c:f>'[1305_OECD_Overweight-Obese.xls]Sheet3'!$C$27:$AJ$27</c:f>
              <c:numCache>
                <c:formatCode>General</c:formatCode>
                <c:ptCount val="34"/>
                <c:pt idx="21">
                  <c:v>40.4</c:v>
                </c:pt>
                <c:pt idx="22">
                  <c:v>40.4</c:v>
                </c:pt>
                <c:pt idx="23">
                  <c:v>42.7</c:v>
                </c:pt>
                <c:pt idx="24">
                  <c:v>42.7</c:v>
                </c:pt>
                <c:pt idx="25">
                  <c:v>44.4</c:v>
                </c:pt>
                <c:pt idx="26">
                  <c:v>42.8</c:v>
                </c:pt>
                <c:pt idx="27">
                  <c:v>42.6</c:v>
                </c:pt>
                <c:pt idx="28">
                  <c:v>44</c:v>
                </c:pt>
                <c:pt idx="29">
                  <c:v>44.4</c:v>
                </c:pt>
                <c:pt idx="30">
                  <c:v>44</c:v>
                </c:pt>
                <c:pt idx="31">
                  <c:v>45.6</c:v>
                </c:pt>
                <c:pt idx="32">
                  <c:v>46.3</c:v>
                </c:pt>
                <c:pt idx="33">
                  <c:v>46.9</c:v>
                </c:pt>
              </c:numCache>
            </c:numRef>
          </c:val>
          <c:smooth val="0"/>
        </c:ser>
        <c:dLbls>
          <c:showLegendKey val="0"/>
          <c:showVal val="0"/>
          <c:showCatName val="0"/>
          <c:showSerName val="0"/>
          <c:showPercent val="0"/>
          <c:showBubbleSize val="0"/>
        </c:dLbls>
        <c:marker val="1"/>
        <c:smooth val="0"/>
        <c:axId val="37570048"/>
        <c:axId val="37306368"/>
      </c:lineChart>
      <c:catAx>
        <c:axId val="37570048"/>
        <c:scaling>
          <c:orientation val="minMax"/>
        </c:scaling>
        <c:delete val="0"/>
        <c:axPos val="b"/>
        <c:numFmt formatCode="General" sourceLinked="1"/>
        <c:majorTickMark val="out"/>
        <c:minorTickMark val="none"/>
        <c:tickLblPos val="nextTo"/>
        <c:crossAx val="37306368"/>
        <c:crosses val="autoZero"/>
        <c:auto val="1"/>
        <c:lblAlgn val="ctr"/>
        <c:lblOffset val="100"/>
        <c:noMultiLvlLbl val="0"/>
      </c:catAx>
      <c:valAx>
        <c:axId val="37306368"/>
        <c:scaling>
          <c:orientation val="minMax"/>
          <c:min val="20"/>
        </c:scaling>
        <c:delete val="0"/>
        <c:axPos val="l"/>
        <c:title>
          <c:tx>
            <c:rich>
              <a:bodyPr rot="-5400000" vert="horz"/>
              <a:lstStyle/>
              <a:p>
                <a:pPr>
                  <a:defRPr/>
                </a:pPr>
                <a:r>
                  <a:rPr lang="en-GB"/>
                  <a:t>% obese or overweight </a:t>
                </a:r>
              </a:p>
            </c:rich>
          </c:tx>
          <c:layout/>
          <c:overlay val="0"/>
        </c:title>
        <c:numFmt formatCode="General" sourceLinked="1"/>
        <c:majorTickMark val="out"/>
        <c:minorTickMark val="none"/>
        <c:tickLblPos val="nextTo"/>
        <c:crossAx val="37570048"/>
        <c:crosses val="autoZero"/>
        <c:crossBetween val="between"/>
      </c:valAx>
    </c:plotArea>
    <c:legend>
      <c:legendPos val="r"/>
      <c:layout>
        <c:manualLayout>
          <c:xMode val="edge"/>
          <c:yMode val="edge"/>
          <c:x val="0.17699978127734034"/>
          <c:y val="0.77290380283588622"/>
          <c:w val="0.6342392732823291"/>
          <c:h val="0.10787734809264538"/>
        </c:manualLayout>
      </c:layout>
      <c:overlay val="0"/>
    </c:legend>
    <c:plotVisOnly val="1"/>
    <c:dispBlanksAs val="gap"/>
    <c:showDLblsOverMax val="0"/>
  </c:chart>
  <c:spPr>
    <a:ln>
      <a:no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a:t>1978</a:t>
            </a:r>
          </a:p>
        </c:rich>
      </c:tx>
      <c:layout/>
      <c:overlay val="0"/>
    </c:title>
    <c:autoTitleDeleted val="0"/>
    <c:plotArea>
      <c:layout/>
      <c:pieChart>
        <c:varyColors val="1"/>
        <c:ser>
          <c:idx val="0"/>
          <c:order val="0"/>
          <c:dPt>
            <c:idx val="0"/>
            <c:bubble3D val="0"/>
            <c:explosion val="13"/>
          </c:dPt>
          <c:dPt>
            <c:idx val="1"/>
            <c:bubble3D val="0"/>
            <c:explosion val="9"/>
            <c:spPr>
              <a:solidFill>
                <a:schemeClr val="accent6"/>
              </a:solidFill>
            </c:spPr>
          </c:dPt>
          <c:dPt>
            <c:idx val="2"/>
            <c:bubble3D val="0"/>
            <c:explosion val="10"/>
            <c:spPr>
              <a:solidFill>
                <a:sysClr val="window" lastClr="FFFFFF"/>
              </a:solidFill>
              <a:ln>
                <a:solidFill>
                  <a:sysClr val="windowText" lastClr="000000"/>
                </a:solidFill>
              </a:ln>
            </c:spPr>
          </c:dPt>
          <c:dLbls>
            <c:dLbl>
              <c:idx val="1"/>
              <c:layout>
                <c:manualLayout>
                  <c:x val="-0.24173572489749173"/>
                  <c:y val="-8.8332604257801109E-2"/>
                </c:manualLayout>
              </c:layout>
              <c:tx>
                <c:rich>
                  <a:bodyPr/>
                  <a:lstStyle/>
                  <a:p>
                    <a:r>
                      <a:rPr lang="en-US"/>
                      <a:t>Over-weight
32%</a:t>
                    </a:r>
                  </a:p>
                </c:rich>
              </c:tx>
              <c:showLegendKey val="0"/>
              <c:showVal val="0"/>
              <c:showCatName val="1"/>
              <c:showSerName val="0"/>
              <c:showPercent val="1"/>
              <c:showBubbleSize val="0"/>
            </c:dLbl>
            <c:dLbl>
              <c:idx val="2"/>
              <c:layout>
                <c:manualLayout>
                  <c:x val="0.2007180950219643"/>
                  <c:y val="-2.109944590259551E-2"/>
                </c:manualLayout>
              </c:layout>
              <c:tx>
                <c:rich>
                  <a:bodyPr/>
                  <a:lstStyle/>
                  <a:p>
                    <a:r>
                      <a:rPr lang="en-US"/>
                      <a:t>Normal</a:t>
                    </a:r>
                    <a:r>
                      <a:rPr lang="en-US" baseline="0"/>
                      <a:t> or </a:t>
                    </a:r>
                    <a:r>
                      <a:rPr lang="en-US"/>
                      <a:t>under
53%</a:t>
                    </a:r>
                  </a:p>
                </c:rich>
              </c:tx>
              <c:showLegendKey val="0"/>
              <c:showVal val="0"/>
              <c:showCatName val="1"/>
              <c:showSerName val="0"/>
              <c:showPercent val="1"/>
              <c:showBubbleSize val="0"/>
            </c:dLbl>
            <c:showLegendKey val="0"/>
            <c:showVal val="0"/>
            <c:showCatName val="1"/>
            <c:showSerName val="0"/>
            <c:showPercent val="1"/>
            <c:showBubbleSize val="0"/>
            <c:showLeaderLines val="1"/>
          </c:dLbls>
          <c:cat>
            <c:strRef>
              <c:f>Sheet1!$A$2:$A$4</c:f>
              <c:strCache>
                <c:ptCount val="3"/>
                <c:pt idx="0">
                  <c:v>Obese</c:v>
                </c:pt>
                <c:pt idx="1">
                  <c:v>Overweight</c:v>
                </c:pt>
                <c:pt idx="2">
                  <c:v>Normal or underweight</c:v>
                </c:pt>
              </c:strCache>
            </c:strRef>
          </c:cat>
          <c:val>
            <c:numRef>
              <c:f>Sheet1!$B$2:$B$4</c:f>
              <c:numCache>
                <c:formatCode>General</c:formatCode>
                <c:ptCount val="3"/>
                <c:pt idx="0">
                  <c:v>15</c:v>
                </c:pt>
                <c:pt idx="1">
                  <c:v>32.4</c:v>
                </c:pt>
                <c:pt idx="2">
                  <c:v>52.6</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spPr>
    <a:ln>
      <a:no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a:t>2010</a:t>
            </a:r>
          </a:p>
        </c:rich>
      </c:tx>
      <c:layout/>
      <c:overlay val="0"/>
    </c:title>
    <c:autoTitleDeleted val="0"/>
    <c:plotArea>
      <c:layout/>
      <c:pieChart>
        <c:varyColors val="1"/>
        <c:ser>
          <c:idx val="0"/>
          <c:order val="0"/>
          <c:dPt>
            <c:idx val="0"/>
            <c:bubble3D val="0"/>
            <c:explosion val="13"/>
          </c:dPt>
          <c:dPt>
            <c:idx val="1"/>
            <c:bubble3D val="0"/>
            <c:explosion val="9"/>
            <c:spPr>
              <a:solidFill>
                <a:schemeClr val="accent6"/>
              </a:solidFill>
            </c:spPr>
          </c:dPt>
          <c:dPt>
            <c:idx val="2"/>
            <c:bubble3D val="0"/>
            <c:explosion val="10"/>
            <c:spPr>
              <a:solidFill>
                <a:sysClr val="window" lastClr="FFFFFF"/>
              </a:solidFill>
              <a:ln>
                <a:solidFill>
                  <a:sysClr val="windowText" lastClr="000000"/>
                </a:solidFill>
              </a:ln>
            </c:spPr>
          </c:dPt>
          <c:dLbls>
            <c:dLbl>
              <c:idx val="0"/>
              <c:layout>
                <c:manualLayout>
                  <c:x val="0.11677026500793716"/>
                  <c:y val="0.19466389617964422"/>
                </c:manualLayout>
              </c:layout>
              <c:showLegendKey val="0"/>
              <c:showVal val="0"/>
              <c:showCatName val="1"/>
              <c:showSerName val="0"/>
              <c:showPercent val="1"/>
              <c:showBubbleSize val="0"/>
            </c:dLbl>
            <c:dLbl>
              <c:idx val="1"/>
              <c:layout>
                <c:manualLayout>
                  <c:x val="-0.18671450699717609"/>
                  <c:y val="-7.907334499854185E-2"/>
                </c:manualLayout>
              </c:layout>
              <c:tx>
                <c:rich>
                  <a:bodyPr/>
                  <a:lstStyle/>
                  <a:p>
                    <a:r>
                      <a:rPr lang="en-US"/>
                      <a:t>Over-weight
33%</a:t>
                    </a:r>
                  </a:p>
                </c:rich>
              </c:tx>
              <c:showLegendKey val="0"/>
              <c:showVal val="0"/>
              <c:showCatName val="1"/>
              <c:showSerName val="0"/>
              <c:showPercent val="1"/>
              <c:showBubbleSize val="0"/>
            </c:dLbl>
            <c:dLbl>
              <c:idx val="2"/>
              <c:layout/>
              <c:tx>
                <c:rich>
                  <a:bodyPr/>
                  <a:lstStyle/>
                  <a:p>
                    <a:r>
                      <a:rPr lang="en-US"/>
                      <a:t>Normal</a:t>
                    </a:r>
                    <a:r>
                      <a:rPr lang="en-US" baseline="0"/>
                      <a:t> or </a:t>
                    </a:r>
                    <a:r>
                      <a:rPr lang="en-US"/>
                      <a:t>under
31%</a:t>
                    </a:r>
                  </a:p>
                </c:rich>
              </c:tx>
              <c:showLegendKey val="0"/>
              <c:showVal val="0"/>
              <c:showCatName val="1"/>
              <c:showSerName val="0"/>
              <c:showPercent val="1"/>
              <c:showBubbleSize val="0"/>
            </c:dLbl>
            <c:showLegendKey val="0"/>
            <c:showVal val="0"/>
            <c:showCatName val="1"/>
            <c:showSerName val="0"/>
            <c:showPercent val="1"/>
            <c:showBubbleSize val="0"/>
            <c:showLeaderLines val="1"/>
          </c:dLbls>
          <c:cat>
            <c:strRef>
              <c:f>Sheet1!$A$2:$A$4</c:f>
              <c:strCache>
                <c:ptCount val="3"/>
                <c:pt idx="0">
                  <c:v>Obese</c:v>
                </c:pt>
                <c:pt idx="1">
                  <c:v>Overweight</c:v>
                </c:pt>
                <c:pt idx="2">
                  <c:v>Normal or underweight</c:v>
                </c:pt>
              </c:strCache>
            </c:strRef>
          </c:cat>
          <c:val>
            <c:numRef>
              <c:f>Sheet1!$C$2:$C$4</c:f>
              <c:numCache>
                <c:formatCode>General</c:formatCode>
                <c:ptCount val="3"/>
                <c:pt idx="0">
                  <c:v>35.9</c:v>
                </c:pt>
                <c:pt idx="1">
                  <c:v>33.299999999999997</c:v>
                </c:pt>
                <c:pt idx="2">
                  <c:v>30.800000000000011</c:v>
                </c:pt>
              </c:numCache>
            </c:numRef>
          </c:val>
        </c:ser>
        <c:dLbls>
          <c:showLegendKey val="0"/>
          <c:showVal val="0"/>
          <c:showCatName val="1"/>
          <c:showSerName val="0"/>
          <c:showPercent val="1"/>
          <c:showBubbleSize val="0"/>
          <c:showLeaderLines val="1"/>
        </c:dLbls>
        <c:firstSliceAng val="272"/>
      </c:pieChart>
    </c:plotArea>
    <c:plotVisOnly val="1"/>
    <c:dispBlanksAs val="gap"/>
    <c:showDLblsOverMax val="0"/>
  </c:chart>
  <c:spPr>
    <a:solidFill>
      <a:schemeClr val="bg1"/>
    </a:solidFill>
    <a:ln>
      <a:noFill/>
    </a:ln>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spPr>
            <a:solidFill>
              <a:schemeClr val="accent6"/>
            </a:solidFill>
          </c:spPr>
          <c:invertIfNegative val="0"/>
          <c:dPt>
            <c:idx val="1"/>
            <c:invertIfNegative val="0"/>
            <c:bubble3D val="0"/>
            <c:spPr>
              <a:solidFill>
                <a:srgbClr val="7030A0"/>
              </a:solidFill>
            </c:spPr>
          </c:dPt>
          <c:dPt>
            <c:idx val="2"/>
            <c:invertIfNegative val="0"/>
            <c:bubble3D val="0"/>
            <c:spPr>
              <a:solidFill>
                <a:srgbClr val="00B050"/>
              </a:solidFill>
            </c:spPr>
          </c:dPt>
          <c:dPt>
            <c:idx val="3"/>
            <c:invertIfNegative val="0"/>
            <c:bubble3D val="0"/>
            <c:spPr>
              <a:solidFill>
                <a:srgbClr val="FF0000"/>
              </a:solidFill>
            </c:spPr>
          </c:dPt>
          <c:dPt>
            <c:idx val="4"/>
            <c:invertIfNegative val="0"/>
            <c:bubble3D val="0"/>
            <c:spPr>
              <a:solidFill>
                <a:srgbClr val="002060"/>
              </a:solidFill>
            </c:spPr>
          </c:dPt>
          <c:dLbls>
            <c:dLbl>
              <c:idx val="0"/>
              <c:layout>
                <c:manualLayout>
                  <c:x val="-1.828283942036183E-17"/>
                  <c:y val="-0.38371282204663071"/>
                </c:manualLayout>
              </c:layout>
              <c:showLegendKey val="0"/>
              <c:showVal val="1"/>
              <c:showCatName val="0"/>
              <c:showSerName val="0"/>
              <c:showPercent val="0"/>
              <c:showBubbleSize val="0"/>
            </c:dLbl>
            <c:dLbl>
              <c:idx val="1"/>
              <c:layout>
                <c:manualLayout>
                  <c:x val="-3.9890292273344619E-3"/>
                  <c:y val="-0.14078671888041847"/>
                </c:manualLayout>
              </c:layout>
              <c:showLegendKey val="0"/>
              <c:showVal val="1"/>
              <c:showCatName val="0"/>
              <c:showSerName val="0"/>
              <c:showPercent val="0"/>
              <c:showBubbleSize val="0"/>
            </c:dLbl>
            <c:dLbl>
              <c:idx val="2"/>
              <c:layout>
                <c:manualLayout>
                  <c:x val="-3.9890292273344619E-3"/>
                  <c:y val="-0.1325051471815703"/>
                </c:manualLayout>
              </c:layout>
              <c:showLegendKey val="0"/>
              <c:showVal val="1"/>
              <c:showCatName val="0"/>
              <c:showSerName val="0"/>
              <c:showPercent val="0"/>
              <c:showBubbleSize val="0"/>
            </c:dLbl>
            <c:dLbl>
              <c:idx val="3"/>
              <c:layout>
                <c:manualLayout>
                  <c:x val="-7.3131357681447321E-17"/>
                  <c:y val="-3.8647334594624674E-2"/>
                </c:manualLayout>
              </c:layout>
              <c:showLegendKey val="0"/>
              <c:showVal val="1"/>
              <c:showCatName val="0"/>
              <c:showSerName val="0"/>
              <c:showPercent val="0"/>
              <c:showBubbleSize val="0"/>
            </c:dLbl>
            <c:dLbl>
              <c:idx val="4"/>
              <c:layout>
                <c:manualLayout>
                  <c:x val="-1.9945146136670843E-3"/>
                  <c:y val="-3.3126286795392576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Sheet1!$A$2:$A$6</c:f>
              <c:strCache>
                <c:ptCount val="5"/>
                <c:pt idx="0">
                  <c:v>All deaths</c:v>
                </c:pt>
                <c:pt idx="1">
                  <c:v>Cancer</c:v>
                </c:pt>
                <c:pt idx="2">
                  <c:v>Diseases of the circulatory system</c:v>
                </c:pt>
                <c:pt idx="3">
                  <c:v>Transport accidents</c:v>
                </c:pt>
                <c:pt idx="4">
                  <c:v>Cycles</c:v>
                </c:pt>
              </c:strCache>
            </c:strRef>
          </c:cat>
          <c:val>
            <c:numRef>
              <c:f>Sheet1!$B$2:$B$6</c:f>
              <c:numCache>
                <c:formatCode>_-* #,##0_-;\-* #,##0_-;_-* "-"??_-;_-@_-</c:formatCode>
                <c:ptCount val="5"/>
                <c:pt idx="0">
                  <c:v>484367</c:v>
                </c:pt>
                <c:pt idx="1">
                  <c:v>143181</c:v>
                </c:pt>
                <c:pt idx="2">
                  <c:v>139706</c:v>
                </c:pt>
                <c:pt idx="3">
                  <c:v>1815</c:v>
                </c:pt>
                <c:pt idx="4">
                  <c:v>98</c:v>
                </c:pt>
              </c:numCache>
            </c:numRef>
          </c:val>
        </c:ser>
        <c:dLbls>
          <c:showLegendKey val="0"/>
          <c:showVal val="0"/>
          <c:showCatName val="0"/>
          <c:showSerName val="0"/>
          <c:showPercent val="0"/>
          <c:showBubbleSize val="0"/>
        </c:dLbls>
        <c:gapWidth val="150"/>
        <c:overlap val="100"/>
        <c:axId val="38764544"/>
        <c:axId val="37310976"/>
      </c:barChart>
      <c:catAx>
        <c:axId val="38764544"/>
        <c:scaling>
          <c:orientation val="minMax"/>
        </c:scaling>
        <c:delete val="0"/>
        <c:axPos val="b"/>
        <c:majorTickMark val="out"/>
        <c:minorTickMark val="none"/>
        <c:tickLblPos val="nextTo"/>
        <c:crossAx val="37310976"/>
        <c:crosses val="autoZero"/>
        <c:auto val="1"/>
        <c:lblAlgn val="ctr"/>
        <c:lblOffset val="100"/>
        <c:noMultiLvlLbl val="0"/>
      </c:catAx>
      <c:valAx>
        <c:axId val="37310976"/>
        <c:scaling>
          <c:orientation val="minMax"/>
        </c:scaling>
        <c:delete val="0"/>
        <c:axPos val="l"/>
        <c:title>
          <c:tx>
            <c:rich>
              <a:bodyPr rot="-5400000" vert="horz"/>
              <a:lstStyle/>
              <a:p>
                <a:pPr>
                  <a:defRPr/>
                </a:pPr>
                <a:r>
                  <a:rPr lang="en-GB" dirty="0" smtClean="0"/>
                  <a:t>2011 England and Wales</a:t>
                </a:r>
                <a:r>
                  <a:rPr lang="en-GB" baseline="0" dirty="0" smtClean="0"/>
                  <a:t> deaths</a:t>
                </a:r>
                <a:endParaRPr lang="en-GB" dirty="0"/>
              </a:p>
            </c:rich>
          </c:tx>
          <c:layout/>
          <c:overlay val="0"/>
        </c:title>
        <c:numFmt formatCode="_-* #,##0_-;\-* #,##0_-;_-* &quot;-&quot;??_-;_-@_-" sourceLinked="1"/>
        <c:majorTickMark val="out"/>
        <c:minorTickMark val="none"/>
        <c:tickLblPos val="nextTo"/>
        <c:crossAx val="38764544"/>
        <c:crosses val="autoZero"/>
        <c:crossBetween val="between"/>
      </c:valAx>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15445416198201E-2"/>
          <c:y val="3.2672000337307237E-2"/>
          <c:w val="0.98257262816643465"/>
          <c:h val="0.92930082534863867"/>
        </c:manualLayout>
      </c:layout>
      <c:pieChart>
        <c:varyColors val="1"/>
        <c:ser>
          <c:idx val="0"/>
          <c:order val="0"/>
          <c:explosion val="23"/>
          <c:dPt>
            <c:idx val="0"/>
            <c:bubble3D val="0"/>
            <c:explosion val="5"/>
            <c:spPr>
              <a:solidFill>
                <a:schemeClr val="accent1">
                  <a:lumMod val="40000"/>
                  <a:lumOff val="60000"/>
                </a:schemeClr>
              </a:solidFill>
              <a:ln>
                <a:solidFill>
                  <a:schemeClr val="accent1"/>
                </a:solidFill>
              </a:ln>
            </c:spPr>
          </c:dPt>
          <c:dPt>
            <c:idx val="1"/>
            <c:bubble3D val="0"/>
            <c:spPr>
              <a:solidFill>
                <a:schemeClr val="accent6">
                  <a:lumMod val="40000"/>
                  <a:lumOff val="60000"/>
                </a:schemeClr>
              </a:solidFill>
              <a:ln>
                <a:solidFill>
                  <a:schemeClr val="accent6"/>
                </a:solidFill>
              </a:ln>
            </c:spPr>
          </c:dPt>
          <c:dLbls>
            <c:dLbl>
              <c:idx val="0"/>
              <c:layout>
                <c:manualLayout>
                  <c:x val="-0.17268683109284153"/>
                  <c:y val="0.18325014622645955"/>
                </c:manualLayout>
              </c:layout>
              <c:showLegendKey val="0"/>
              <c:showVal val="1"/>
              <c:showCatName val="0"/>
              <c:showSerName val="0"/>
              <c:showPercent val="0"/>
              <c:showBubbleSize val="0"/>
            </c:dLbl>
            <c:dLbl>
              <c:idx val="1"/>
              <c:layout>
                <c:manualLayout>
                  <c:x val="0.12924260567116247"/>
                  <c:y val="-9.2070539375349161E-2"/>
                </c:manualLayout>
              </c:layout>
              <c:showLegendKey val="0"/>
              <c:showVal val="1"/>
              <c:showCatName val="0"/>
              <c:showSerName val="0"/>
              <c:showPercent val="0"/>
              <c:showBubbleSize val="0"/>
            </c:dLbl>
            <c:showLegendKey val="0"/>
            <c:showVal val="1"/>
            <c:showCatName val="0"/>
            <c:showSerName val="0"/>
            <c:showPercent val="0"/>
            <c:showBubbleSize val="0"/>
            <c:showLeaderLines val="1"/>
          </c:dLbls>
          <c:cat>
            <c:strRef>
              <c:f>Sheet1!$A$12:$A$13</c:f>
              <c:strCache>
                <c:ptCount val="2"/>
                <c:pt idx="0">
                  <c:v>Breast</c:v>
                </c:pt>
                <c:pt idx="1">
                  <c:v>Other cancers</c:v>
                </c:pt>
              </c:strCache>
            </c:strRef>
          </c:cat>
          <c:val>
            <c:numRef>
              <c:f>Sheet1!$B$12:$B$13</c:f>
              <c:numCache>
                <c:formatCode>_-* #,##0_-;\-* #,##0_-;_-* "-"??_-;_-@_-</c:formatCode>
                <c:ptCount val="2"/>
                <c:pt idx="0" formatCode="#,##0">
                  <c:v>59568</c:v>
                </c:pt>
                <c:pt idx="1">
                  <c:v>83613</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spPr>
    <a:ln>
      <a:noFill/>
    </a:ln>
  </c:spPr>
  <c:externalData r:id="rId1">
    <c:autoUpdate val="0"/>
  </c:externalData>
  <c:userShapes r:id="rId2"/>
</c:chartSpace>
</file>

<file path=ppt/drawings/_rels/drawing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0.png"/><Relationship Id="rId1" Type="http://schemas.openxmlformats.org/officeDocument/2006/relationships/image" Target="../media/image7.png"/><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drawings/drawing1.xml><?xml version="1.0" encoding="utf-8"?>
<c:userShapes xmlns:c="http://schemas.openxmlformats.org/drawingml/2006/chart">
  <cdr:relSizeAnchor xmlns:cdr="http://schemas.openxmlformats.org/drawingml/2006/chartDrawing">
    <cdr:from>
      <cdr:x>0.52291</cdr:x>
      <cdr:y>0.1442</cdr:y>
    </cdr:from>
    <cdr:to>
      <cdr:x>0.97708</cdr:x>
      <cdr:y>0.36811</cdr:y>
    </cdr:to>
    <cdr:sp macro="" textlink="">
      <cdr:nvSpPr>
        <cdr:cNvPr id="6" name="TextBox 2"/>
        <cdr:cNvSpPr txBox="1"/>
      </cdr:nvSpPr>
      <cdr:spPr>
        <a:xfrm xmlns:a="http://schemas.openxmlformats.org/drawingml/2006/main">
          <a:off x="2898775" y="631825"/>
          <a:ext cx="2517714" cy="98106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400" baseline="0" dirty="0"/>
            <a:t>Cars, buses, van and lorries present far more risk to other road users, whereas pedestrians, cyclists and motorcyclists are more often victims. </a:t>
          </a:r>
          <a:endParaRPr lang="en-GB" sz="1400" dirty="0"/>
        </a:p>
      </cdr:txBody>
    </cdr:sp>
  </cdr:relSizeAnchor>
</c:userShapes>
</file>

<file path=ppt/drawings/drawing2.xml><?xml version="1.0" encoding="utf-8"?>
<c:userShapes xmlns:c="http://schemas.openxmlformats.org/drawingml/2006/chart">
  <cdr:relSizeAnchor xmlns:cdr="http://schemas.openxmlformats.org/drawingml/2006/chartDrawing">
    <cdr:from>
      <cdr:x>0.62888</cdr:x>
      <cdr:y>0.13261</cdr:y>
    </cdr:from>
    <cdr:to>
      <cdr:x>0.99175</cdr:x>
      <cdr:y>0.35652</cdr:y>
    </cdr:to>
    <cdr:sp macro="" textlink="">
      <cdr:nvSpPr>
        <cdr:cNvPr id="3" name="TextBox 2"/>
        <cdr:cNvSpPr txBox="1"/>
      </cdr:nvSpPr>
      <cdr:spPr>
        <a:xfrm xmlns:a="http://schemas.openxmlformats.org/drawingml/2006/main">
          <a:off x="3276600" y="581025"/>
          <a:ext cx="1890593" cy="98107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nSpc>
              <a:spcPts val="1100"/>
            </a:lnSpc>
          </a:pPr>
          <a:r>
            <a:rPr lang="en-GB" sz="1100" baseline="0"/>
            <a:t>Per billion miles travelled cycles are involved in fewer deaths of other road users  than any  other mode of transport.</a:t>
          </a:r>
          <a:endParaRPr lang="en-GB" sz="1100"/>
        </a:p>
      </cdr:txBody>
    </cdr:sp>
  </cdr:relSizeAnchor>
  <cdr:relSizeAnchor xmlns:cdr="http://schemas.openxmlformats.org/drawingml/2006/chartDrawing">
    <cdr:from>
      <cdr:x>0.15134</cdr:x>
      <cdr:y>0.78227</cdr:y>
    </cdr:from>
    <cdr:to>
      <cdr:x>0.22138</cdr:x>
      <cdr:y>0.91722</cdr:y>
    </cdr:to>
    <cdr:pic>
      <cdr:nvPicPr>
        <cdr:cNvPr id="4"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rot="18803315">
          <a:off x="923443" y="4518776"/>
          <a:ext cx="756480" cy="489214"/>
        </a:xfrm>
        <a:prstGeom xmlns:a="http://schemas.openxmlformats.org/drawingml/2006/main" prst="rect">
          <a:avLst/>
        </a:prstGeom>
      </cdr:spPr>
    </cdr:pic>
  </cdr:relSizeAnchor>
  <cdr:relSizeAnchor xmlns:cdr="http://schemas.openxmlformats.org/drawingml/2006/chartDrawing">
    <cdr:from>
      <cdr:x>0.24159</cdr:x>
      <cdr:y>0.80146</cdr:y>
    </cdr:from>
    <cdr:to>
      <cdr:x>0.37333</cdr:x>
      <cdr:y>0.89546</cdr:y>
    </cdr:to>
    <cdr:pic>
      <cdr:nvPicPr>
        <cdr:cNvPr id="5" name="chart"/>
        <cdr:cNvPicPr>
          <a:picLocks xmlns:a="http://schemas.openxmlformats.org/drawingml/2006/main" noChangeAspect="1"/>
        </cdr:cNvPicPr>
      </cdr:nvPicPr>
      <cdr:blipFill>
        <a:blip xmlns:a="http://schemas.openxmlformats.org/drawingml/2006/main" xmlns:r="http://schemas.openxmlformats.org/officeDocument/2006/relationships" r:embed="rId2"/>
        <a:stretch xmlns:a="http://schemas.openxmlformats.org/drawingml/2006/main">
          <a:fillRect/>
        </a:stretch>
      </cdr:blipFill>
      <cdr:spPr>
        <a:xfrm xmlns:a="http://schemas.openxmlformats.org/drawingml/2006/main" rot="18992903">
          <a:off x="1687448" y="4492692"/>
          <a:ext cx="920175" cy="526930"/>
        </a:xfrm>
        <a:prstGeom xmlns:a="http://schemas.openxmlformats.org/drawingml/2006/main" prst="rect">
          <a:avLst/>
        </a:prstGeom>
      </cdr:spPr>
    </cdr:pic>
  </cdr:relSizeAnchor>
  <cdr:relSizeAnchor xmlns:cdr="http://schemas.openxmlformats.org/drawingml/2006/chartDrawing">
    <cdr:from>
      <cdr:x>0.38712</cdr:x>
      <cdr:y>0.77356</cdr:y>
    </cdr:from>
    <cdr:to>
      <cdr:x>0.47257</cdr:x>
      <cdr:y>0.9245</cdr:y>
    </cdr:to>
    <cdr:pic>
      <cdr:nvPicPr>
        <cdr:cNvPr id="6" name="chart"/>
        <cdr:cNvPicPr>
          <a:picLocks xmlns:a="http://schemas.openxmlformats.org/drawingml/2006/main" noChangeAspect="1"/>
        </cdr:cNvPicPr>
      </cdr:nvPicPr>
      <cdr:blipFill>
        <a:blip xmlns:a="http://schemas.openxmlformats.org/drawingml/2006/main" xmlns:r="http://schemas.openxmlformats.org/officeDocument/2006/relationships" r:embed="rId3"/>
        <a:stretch xmlns:a="http://schemas.openxmlformats.org/drawingml/2006/main">
          <a:fillRect/>
        </a:stretch>
      </cdr:blipFill>
      <cdr:spPr>
        <a:xfrm xmlns:a="http://schemas.openxmlformats.org/drawingml/2006/main" rot="18872043">
          <a:off x="2579334" y="4460912"/>
          <a:ext cx="846114" cy="596849"/>
        </a:xfrm>
        <a:prstGeom xmlns:a="http://schemas.openxmlformats.org/drawingml/2006/main" prst="rect">
          <a:avLst/>
        </a:prstGeom>
      </cdr:spPr>
    </cdr:pic>
  </cdr:relSizeAnchor>
  <cdr:relSizeAnchor xmlns:cdr="http://schemas.openxmlformats.org/drawingml/2006/chartDrawing">
    <cdr:from>
      <cdr:x>0.51165</cdr:x>
      <cdr:y>0.80135</cdr:y>
    </cdr:from>
    <cdr:to>
      <cdr:x>0.61445</cdr:x>
      <cdr:y>0.89831</cdr:y>
    </cdr:to>
    <cdr:pic>
      <cdr:nvPicPr>
        <cdr:cNvPr id="8" name="chart"/>
        <cdr:cNvPicPr>
          <a:picLocks xmlns:a="http://schemas.openxmlformats.org/drawingml/2006/main" noChangeAspect="1"/>
        </cdr:cNvPicPr>
      </cdr:nvPicPr>
      <cdr:blipFill>
        <a:blip xmlns:a="http://schemas.openxmlformats.org/drawingml/2006/main" xmlns:r="http://schemas.openxmlformats.org/officeDocument/2006/relationships" r:embed="rId4"/>
        <a:stretch xmlns:a="http://schemas.openxmlformats.org/drawingml/2006/main">
          <a:fillRect/>
        </a:stretch>
      </cdr:blipFill>
      <cdr:spPr>
        <a:xfrm xmlns:a="http://schemas.openxmlformats.org/drawingml/2006/main" rot="18768314">
          <a:off x="3661026" y="4404801"/>
          <a:ext cx="543523" cy="718035"/>
        </a:xfrm>
        <a:prstGeom xmlns:a="http://schemas.openxmlformats.org/drawingml/2006/main" prst="rect">
          <a:avLst/>
        </a:prstGeom>
      </cdr:spPr>
    </cdr:pic>
  </cdr:relSizeAnchor>
  <cdr:relSizeAnchor xmlns:cdr="http://schemas.openxmlformats.org/drawingml/2006/chartDrawing">
    <cdr:from>
      <cdr:x>0.64314</cdr:x>
      <cdr:y>0.75611</cdr:y>
    </cdr:from>
    <cdr:to>
      <cdr:x>0.71839</cdr:x>
      <cdr:y>0.93787</cdr:y>
    </cdr:to>
    <cdr:pic>
      <cdr:nvPicPr>
        <cdr:cNvPr id="9" name="chart"/>
        <cdr:cNvPicPr>
          <a:picLocks xmlns:a="http://schemas.openxmlformats.org/drawingml/2006/main" noChangeAspect="1"/>
        </cdr:cNvPicPr>
      </cdr:nvPicPr>
      <cdr:blipFill>
        <a:blip xmlns:a="http://schemas.openxmlformats.org/drawingml/2006/main" xmlns:r="http://schemas.openxmlformats.org/officeDocument/2006/relationships" r:embed="rId5"/>
        <a:stretch xmlns:a="http://schemas.openxmlformats.org/drawingml/2006/main">
          <a:fillRect/>
        </a:stretch>
      </cdr:blipFill>
      <cdr:spPr>
        <a:xfrm xmlns:a="http://schemas.openxmlformats.org/drawingml/2006/main" rot="18745216">
          <a:off x="4245524" y="4485127"/>
          <a:ext cx="1018880" cy="525605"/>
        </a:xfrm>
        <a:prstGeom xmlns:a="http://schemas.openxmlformats.org/drawingml/2006/main" prst="rect">
          <a:avLst/>
        </a:prstGeom>
      </cdr:spPr>
    </cdr:pic>
  </cdr:relSizeAnchor>
  <cdr:relSizeAnchor xmlns:cdr="http://schemas.openxmlformats.org/drawingml/2006/chartDrawing">
    <cdr:from>
      <cdr:x>0.76847</cdr:x>
      <cdr:y>0.77011</cdr:y>
    </cdr:from>
    <cdr:to>
      <cdr:x>0.85111</cdr:x>
      <cdr:y>0.95093</cdr:y>
    </cdr:to>
    <cdr:pic>
      <cdr:nvPicPr>
        <cdr:cNvPr id="10" name="chart"/>
        <cdr:cNvPicPr>
          <a:picLocks xmlns:a="http://schemas.openxmlformats.org/drawingml/2006/main" noChangeAspect="1"/>
        </cdr:cNvPicPr>
      </cdr:nvPicPr>
      <cdr:blipFill>
        <a:blip xmlns:a="http://schemas.openxmlformats.org/drawingml/2006/main" xmlns:r="http://schemas.openxmlformats.org/officeDocument/2006/relationships" r:embed="rId6"/>
        <a:stretch xmlns:a="http://schemas.openxmlformats.org/drawingml/2006/main">
          <a:fillRect/>
        </a:stretch>
      </cdr:blipFill>
      <cdr:spPr>
        <a:xfrm xmlns:a="http://schemas.openxmlformats.org/drawingml/2006/main" rot="18547005">
          <a:off x="5149429" y="4535157"/>
          <a:ext cx="1013611" cy="577222"/>
        </a:xfrm>
        <a:prstGeom xmlns:a="http://schemas.openxmlformats.org/drawingml/2006/main" prst="rect">
          <a:avLst/>
        </a:prstGeom>
      </cdr:spPr>
    </cdr:pic>
  </cdr:relSizeAnchor>
</c:userShapes>
</file>

<file path=ppt/drawings/drawing3.xml><?xml version="1.0" encoding="utf-8"?>
<c:userShapes xmlns:c="http://schemas.openxmlformats.org/drawingml/2006/chart">
  <cdr:relSizeAnchor xmlns:cdr="http://schemas.openxmlformats.org/drawingml/2006/chartDrawing">
    <cdr:from>
      <cdr:x>0.0757</cdr:x>
      <cdr:y>0.32324</cdr:y>
    </cdr:from>
    <cdr:to>
      <cdr:x>0.36667</cdr:x>
      <cdr:y>0.51718</cdr:y>
    </cdr:to>
    <cdr:sp macro="" textlink="">
      <cdr:nvSpPr>
        <cdr:cNvPr id="2" name="TextBox 1"/>
        <cdr:cNvSpPr txBox="1"/>
      </cdr:nvSpPr>
      <cdr:spPr>
        <a:xfrm xmlns:a="http://schemas.openxmlformats.org/drawingml/2006/main">
          <a:off x="163521" y="720080"/>
          <a:ext cx="628567" cy="43204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100" dirty="0" smtClean="0"/>
            <a:t>Other cancers</a:t>
          </a:r>
          <a:endParaRPr lang="en-GB" sz="1100" dirty="0"/>
        </a:p>
      </cdr:txBody>
    </cdr:sp>
  </cdr:relSizeAnchor>
  <cdr:relSizeAnchor xmlns:cdr="http://schemas.openxmlformats.org/drawingml/2006/chartDrawing">
    <cdr:from>
      <cdr:x>0.53333</cdr:x>
      <cdr:y>0.25471</cdr:y>
    </cdr:from>
    <cdr:to>
      <cdr:x>0.9</cdr:x>
      <cdr:y>0.58183</cdr:y>
    </cdr:to>
    <cdr:sp macro="" textlink="">
      <cdr:nvSpPr>
        <cdr:cNvPr id="3" name="TextBox 1"/>
        <cdr:cNvSpPr txBox="1"/>
      </cdr:nvSpPr>
      <cdr:spPr>
        <a:xfrm xmlns:a="http://schemas.openxmlformats.org/drawingml/2006/main">
          <a:off x="1152128" y="567416"/>
          <a:ext cx="792088" cy="7287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100" dirty="0" smtClean="0"/>
            <a:t>Breast, prostate, colorectal</a:t>
          </a:r>
          <a:endParaRPr lang="en-GB"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4ACB139F-A685-4F43-86B9-785340B48C64}" type="datetimeFigureOut">
              <a:rPr lang="en-GB" smtClean="0"/>
              <a:t>13/06/2013</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C3B713C6-AB25-48A0-BC15-A9F106B20C70}" type="slidenum">
              <a:rPr lang="en-GB" smtClean="0"/>
              <a:t>‹Nr.›</a:t>
            </a:fld>
            <a:endParaRPr lang="en-GB"/>
          </a:p>
        </p:txBody>
      </p:sp>
    </p:spTree>
    <p:extLst>
      <p:ext uri="{BB962C8B-B14F-4D97-AF65-F5344CB8AC3E}">
        <p14:creationId xmlns:p14="http://schemas.microsoft.com/office/powerpoint/2010/main" val="104035903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r>
              <a:rPr lang="en-GB" dirty="0" smtClean="0"/>
              <a:t>13 June 2013</a:t>
            </a:r>
            <a:endParaRPr lang="en-GB" dirty="0"/>
          </a:p>
        </p:txBody>
      </p:sp>
      <p:sp>
        <p:nvSpPr>
          <p:cNvPr id="5" name="Footer Placeholder 4"/>
          <p:cNvSpPr>
            <a:spLocks noGrp="1"/>
          </p:cNvSpPr>
          <p:nvPr>
            <p:ph type="ftr" sz="quarter" idx="11"/>
          </p:nvPr>
        </p:nvSpPr>
        <p:spPr/>
        <p:txBody>
          <a:bodyPr/>
          <a:lstStyle/>
          <a:p>
            <a:r>
              <a:rPr lang="en-GB" dirty="0" smtClean="0"/>
              <a:t>Velo-City 2013</a:t>
            </a:r>
            <a:endParaRPr lang="en-GB" dirty="0"/>
          </a:p>
        </p:txBody>
      </p:sp>
      <p:sp>
        <p:nvSpPr>
          <p:cNvPr id="6" name="Slide Number Placeholder 5"/>
          <p:cNvSpPr>
            <a:spLocks noGrp="1"/>
          </p:cNvSpPr>
          <p:nvPr>
            <p:ph type="sldNum" sz="quarter" idx="12"/>
          </p:nvPr>
        </p:nvSpPr>
        <p:spPr/>
        <p:txBody>
          <a:bodyPr/>
          <a:lstStyle/>
          <a:p>
            <a:fld id="{2E1EC05B-338B-4158-9561-EA73FA919E2C}" type="slidenum">
              <a:rPr lang="en-GB" smtClean="0"/>
              <a:t>‹Nr.›</a:t>
            </a:fld>
            <a:endParaRPr lang="en-GB"/>
          </a:p>
        </p:txBody>
      </p:sp>
    </p:spTree>
    <p:extLst>
      <p:ext uri="{BB962C8B-B14F-4D97-AF65-F5344CB8AC3E}">
        <p14:creationId xmlns:p14="http://schemas.microsoft.com/office/powerpoint/2010/main" val="175945709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4E42A7D-60F9-41AC-A8F8-22A4ECB19A46}" type="datetimeFigureOut">
              <a:rPr lang="en-GB" smtClean="0"/>
              <a:t>13/06/2013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1EC05B-338B-4158-9561-EA73FA919E2C}" type="slidenum">
              <a:rPr lang="en-GB" smtClean="0"/>
              <a:t>‹Nr.›</a:t>
            </a:fld>
            <a:endParaRPr lang="en-GB"/>
          </a:p>
        </p:txBody>
      </p:sp>
    </p:spTree>
    <p:extLst>
      <p:ext uri="{BB962C8B-B14F-4D97-AF65-F5344CB8AC3E}">
        <p14:creationId xmlns:p14="http://schemas.microsoft.com/office/powerpoint/2010/main" val="264796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4E42A7D-60F9-41AC-A8F8-22A4ECB19A46}" type="datetimeFigureOut">
              <a:rPr lang="en-GB" smtClean="0"/>
              <a:t>13/06/2013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1EC05B-338B-4158-9561-EA73FA919E2C}" type="slidenum">
              <a:rPr lang="en-GB" smtClean="0"/>
              <a:t>‹Nr.›</a:t>
            </a:fld>
            <a:endParaRPr lang="en-GB"/>
          </a:p>
        </p:txBody>
      </p:sp>
    </p:spTree>
    <p:extLst>
      <p:ext uri="{BB962C8B-B14F-4D97-AF65-F5344CB8AC3E}">
        <p14:creationId xmlns:p14="http://schemas.microsoft.com/office/powerpoint/2010/main" val="1913257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4E42A7D-60F9-41AC-A8F8-22A4ECB19A46}" type="datetimeFigureOut">
              <a:rPr lang="en-GB" smtClean="0"/>
              <a:t>13/06/2013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1EC05B-338B-4158-9561-EA73FA919E2C}" type="slidenum">
              <a:rPr lang="en-GB" smtClean="0"/>
              <a:t>‹Nr.›</a:t>
            </a:fld>
            <a:endParaRPr lang="en-GB"/>
          </a:p>
        </p:txBody>
      </p:sp>
    </p:spTree>
    <p:extLst>
      <p:ext uri="{BB962C8B-B14F-4D97-AF65-F5344CB8AC3E}">
        <p14:creationId xmlns:p14="http://schemas.microsoft.com/office/powerpoint/2010/main" val="157074850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E42A7D-60F9-41AC-A8F8-22A4ECB19A46}" type="datetimeFigureOut">
              <a:rPr lang="en-GB" smtClean="0"/>
              <a:t>13/06/2013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1EC05B-338B-4158-9561-EA73FA919E2C}" type="slidenum">
              <a:rPr lang="en-GB" smtClean="0"/>
              <a:t>‹Nr.›</a:t>
            </a:fld>
            <a:endParaRPr lang="en-GB"/>
          </a:p>
        </p:txBody>
      </p:sp>
    </p:spTree>
    <p:extLst>
      <p:ext uri="{BB962C8B-B14F-4D97-AF65-F5344CB8AC3E}">
        <p14:creationId xmlns:p14="http://schemas.microsoft.com/office/powerpoint/2010/main" val="121257363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4E42A7D-60F9-41AC-A8F8-22A4ECB19A46}" type="datetimeFigureOut">
              <a:rPr lang="en-GB" smtClean="0"/>
              <a:t>13/06/2013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E1EC05B-338B-4158-9561-EA73FA919E2C}" type="slidenum">
              <a:rPr lang="en-GB" smtClean="0"/>
              <a:t>‹Nr.›</a:t>
            </a:fld>
            <a:endParaRPr lang="en-GB"/>
          </a:p>
        </p:txBody>
      </p:sp>
    </p:spTree>
    <p:extLst>
      <p:ext uri="{BB962C8B-B14F-4D97-AF65-F5344CB8AC3E}">
        <p14:creationId xmlns:p14="http://schemas.microsoft.com/office/powerpoint/2010/main" val="619410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4E42A7D-60F9-41AC-A8F8-22A4ECB19A46}" type="datetimeFigureOut">
              <a:rPr lang="en-GB" smtClean="0"/>
              <a:t>13/06/2013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E1EC05B-338B-4158-9561-EA73FA919E2C}" type="slidenum">
              <a:rPr lang="en-GB" smtClean="0"/>
              <a:t>‹Nr.›</a:t>
            </a:fld>
            <a:endParaRPr lang="en-GB"/>
          </a:p>
        </p:txBody>
      </p:sp>
    </p:spTree>
    <p:extLst>
      <p:ext uri="{BB962C8B-B14F-4D97-AF65-F5344CB8AC3E}">
        <p14:creationId xmlns:p14="http://schemas.microsoft.com/office/powerpoint/2010/main" val="3306578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4E42A7D-60F9-41AC-A8F8-22A4ECB19A46}" type="datetimeFigureOut">
              <a:rPr lang="en-GB" smtClean="0"/>
              <a:t>13/06/2013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E1EC05B-338B-4158-9561-EA73FA919E2C}" type="slidenum">
              <a:rPr lang="en-GB" smtClean="0"/>
              <a:t>‹Nr.›</a:t>
            </a:fld>
            <a:endParaRPr lang="en-GB"/>
          </a:p>
        </p:txBody>
      </p:sp>
    </p:spTree>
    <p:extLst>
      <p:ext uri="{BB962C8B-B14F-4D97-AF65-F5344CB8AC3E}">
        <p14:creationId xmlns:p14="http://schemas.microsoft.com/office/powerpoint/2010/main" val="1133233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E42A7D-60F9-41AC-A8F8-22A4ECB19A46}" type="datetimeFigureOut">
              <a:rPr lang="en-GB" smtClean="0"/>
              <a:t>13/06/2013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E1EC05B-338B-4158-9561-EA73FA919E2C}" type="slidenum">
              <a:rPr lang="en-GB" smtClean="0"/>
              <a:t>‹Nr.›</a:t>
            </a:fld>
            <a:endParaRPr lang="en-GB"/>
          </a:p>
        </p:txBody>
      </p:sp>
    </p:spTree>
    <p:extLst>
      <p:ext uri="{BB962C8B-B14F-4D97-AF65-F5344CB8AC3E}">
        <p14:creationId xmlns:p14="http://schemas.microsoft.com/office/powerpoint/2010/main" val="2191803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E42A7D-60F9-41AC-A8F8-22A4ECB19A46}" type="datetimeFigureOut">
              <a:rPr lang="en-GB" smtClean="0"/>
              <a:t>13/06/2013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E1EC05B-338B-4158-9561-EA73FA919E2C}" type="slidenum">
              <a:rPr lang="en-GB" smtClean="0"/>
              <a:t>‹Nr.›</a:t>
            </a:fld>
            <a:endParaRPr lang="en-GB"/>
          </a:p>
        </p:txBody>
      </p:sp>
    </p:spTree>
    <p:extLst>
      <p:ext uri="{BB962C8B-B14F-4D97-AF65-F5344CB8AC3E}">
        <p14:creationId xmlns:p14="http://schemas.microsoft.com/office/powerpoint/2010/main" val="2005356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E42A7D-60F9-41AC-A8F8-22A4ECB19A46}" type="datetimeFigureOut">
              <a:rPr lang="en-GB" smtClean="0"/>
              <a:t>13/06/2013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E1EC05B-338B-4158-9561-EA73FA919E2C}" type="slidenum">
              <a:rPr lang="en-GB" smtClean="0"/>
              <a:t>‹Nr.›</a:t>
            </a:fld>
            <a:endParaRPr lang="en-GB"/>
          </a:p>
        </p:txBody>
      </p:sp>
    </p:spTree>
    <p:extLst>
      <p:ext uri="{BB962C8B-B14F-4D97-AF65-F5344CB8AC3E}">
        <p14:creationId xmlns:p14="http://schemas.microsoft.com/office/powerpoint/2010/main" val="3407477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283152" cy="1143000"/>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tx1">
                    <a:tint val="75000"/>
                  </a:schemeClr>
                </a:solidFill>
              </a:defRPr>
            </a:lvl1pPr>
          </a:lstStyle>
          <a:p>
            <a:r>
              <a:rPr lang="en-GB" dirty="0" smtClean="0"/>
              <a:t>13 June 2013</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dirty="0" smtClean="0"/>
              <a:t>Velo-City 2013 Vienna</a:t>
            </a:r>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1EC05B-338B-4158-9561-EA73FA919E2C}" type="slidenum">
              <a:rPr lang="en-GB" smtClean="0"/>
              <a:t>‹Nr.›</a:t>
            </a:fld>
            <a:endParaRPr lang="en-GB"/>
          </a:p>
        </p:txBody>
      </p:sp>
      <p:pic>
        <p:nvPicPr>
          <p:cNvPr id="7" name="Picture 2"/>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740302" y="188640"/>
            <a:ext cx="1224136" cy="737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54377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1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chart" Target="../charts/chart2.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3"/>
            <a:ext cx="9144000" cy="6848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907704" y="1484784"/>
            <a:ext cx="7128792" cy="707886"/>
          </a:xfrm>
          <a:prstGeom prst="rect">
            <a:avLst/>
          </a:prstGeom>
          <a:noFill/>
        </p:spPr>
        <p:txBody>
          <a:bodyPr wrap="square" rtlCol="0">
            <a:spAutoFit/>
          </a:bodyPr>
          <a:lstStyle/>
          <a:p>
            <a:r>
              <a:rPr lang="en-GB" sz="4000" dirty="0" smtClean="0">
                <a:solidFill>
                  <a:schemeClr val="bg1"/>
                </a:solidFill>
              </a:rPr>
              <a:t>Public health </a:t>
            </a:r>
            <a:r>
              <a:rPr lang="en-GB" sz="4000" dirty="0" smtClean="0">
                <a:solidFill>
                  <a:srgbClr val="FF0000"/>
                </a:solidFill>
              </a:rPr>
              <a:t>costs</a:t>
            </a:r>
            <a:r>
              <a:rPr lang="en-GB" sz="4000" dirty="0" smtClean="0">
                <a:solidFill>
                  <a:schemeClr val="bg1"/>
                </a:solidFill>
              </a:rPr>
              <a:t> of road safety</a:t>
            </a:r>
            <a:endParaRPr lang="en-GB" sz="4000" dirty="0">
              <a:solidFill>
                <a:schemeClr val="bg1"/>
              </a:solidFill>
            </a:endParaRPr>
          </a:p>
        </p:txBody>
      </p:sp>
      <p:sp>
        <p:nvSpPr>
          <p:cNvPr id="5" name="TextBox 4"/>
          <p:cNvSpPr txBox="1"/>
          <p:nvPr/>
        </p:nvSpPr>
        <p:spPr>
          <a:xfrm>
            <a:off x="611560" y="5453082"/>
            <a:ext cx="8424936" cy="523220"/>
          </a:xfrm>
          <a:prstGeom prst="rect">
            <a:avLst/>
          </a:prstGeom>
          <a:noFill/>
        </p:spPr>
        <p:txBody>
          <a:bodyPr wrap="square" rtlCol="0">
            <a:spAutoFit/>
          </a:bodyPr>
          <a:lstStyle/>
          <a:p>
            <a:r>
              <a:rPr lang="en-GB" sz="2800" dirty="0" smtClean="0"/>
              <a:t>Christopher Peck – CTC, the national cycling charity (UK)</a:t>
            </a:r>
            <a:endParaRPr lang="en-GB" sz="2800" dirty="0"/>
          </a:p>
        </p:txBody>
      </p:sp>
      <p:pic>
        <p:nvPicPr>
          <p:cNvPr id="2052"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68344" y="307306"/>
            <a:ext cx="1204545" cy="725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2771800" y="6128702"/>
            <a:ext cx="3390850" cy="523220"/>
          </a:xfrm>
          <a:prstGeom prst="rect">
            <a:avLst/>
          </a:prstGeom>
          <a:noFill/>
        </p:spPr>
        <p:txBody>
          <a:bodyPr wrap="square" rtlCol="0">
            <a:spAutoFit/>
          </a:bodyPr>
          <a:lstStyle/>
          <a:p>
            <a:r>
              <a:rPr lang="en-GB" sz="2800" dirty="0" smtClean="0"/>
              <a:t>Velo-City 2013 Vienna</a:t>
            </a:r>
            <a:endParaRPr lang="en-GB" sz="2800" dirty="0"/>
          </a:p>
        </p:txBody>
      </p:sp>
    </p:spTree>
    <p:extLst>
      <p:ext uri="{BB962C8B-B14F-4D97-AF65-F5344CB8AC3E}">
        <p14:creationId xmlns:p14="http://schemas.microsoft.com/office/powerpoint/2010/main" val="21759994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261997091"/>
              </p:ext>
            </p:extLst>
          </p:nvPr>
        </p:nvGraphicFramePr>
        <p:xfrm>
          <a:off x="251520" y="1556792"/>
          <a:ext cx="8496944" cy="5030019"/>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1187624" y="1700808"/>
            <a:ext cx="7416824" cy="37444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457200" y="274638"/>
            <a:ext cx="7283152" cy="634082"/>
          </a:xfrm>
        </p:spPr>
        <p:txBody>
          <a:bodyPr>
            <a:noAutofit/>
          </a:bodyPr>
          <a:lstStyle/>
          <a:p>
            <a:r>
              <a:rPr lang="en-GB" sz="3600" dirty="0" smtClean="0"/>
              <a:t>Overweight and obese, 1980-2011</a:t>
            </a:r>
            <a:endParaRPr lang="en-GB" sz="3600" dirty="0"/>
          </a:p>
        </p:txBody>
      </p:sp>
      <p:sp>
        <p:nvSpPr>
          <p:cNvPr id="6" name="TextBox 5"/>
          <p:cNvSpPr txBox="1"/>
          <p:nvPr/>
        </p:nvSpPr>
        <p:spPr>
          <a:xfrm>
            <a:off x="1208981" y="1513652"/>
            <a:ext cx="3456384" cy="369332"/>
          </a:xfrm>
          <a:prstGeom prst="rect">
            <a:avLst/>
          </a:prstGeom>
          <a:noFill/>
        </p:spPr>
        <p:txBody>
          <a:bodyPr wrap="square" rtlCol="0">
            <a:spAutoFit/>
          </a:bodyPr>
          <a:lstStyle/>
          <a:p>
            <a:r>
              <a:rPr lang="en-GB" dirty="0" smtClean="0"/>
              <a:t>In the USA, obesity increased from </a:t>
            </a:r>
            <a:endParaRPr lang="en-GB" dirty="0"/>
          </a:p>
        </p:txBody>
      </p:sp>
      <p:graphicFrame>
        <p:nvGraphicFramePr>
          <p:cNvPr id="7" name="Chart 6"/>
          <p:cNvGraphicFramePr>
            <a:graphicFrameLocks/>
          </p:cNvGraphicFramePr>
          <p:nvPr>
            <p:extLst>
              <p:ext uri="{D42A27DB-BD31-4B8C-83A1-F6EECF244321}">
                <p14:modId xmlns:p14="http://schemas.microsoft.com/office/powerpoint/2010/main" val="3737307527"/>
              </p:ext>
            </p:extLst>
          </p:nvPr>
        </p:nvGraphicFramePr>
        <p:xfrm>
          <a:off x="971600" y="1908905"/>
          <a:ext cx="2652713"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a:graphicFrameLocks/>
          </p:cNvGraphicFramePr>
          <p:nvPr>
            <p:extLst>
              <p:ext uri="{D42A27DB-BD31-4B8C-83A1-F6EECF244321}">
                <p14:modId xmlns:p14="http://schemas.microsoft.com/office/powerpoint/2010/main" val="2389826385"/>
              </p:ext>
            </p:extLst>
          </p:nvPr>
        </p:nvGraphicFramePr>
        <p:xfrm>
          <a:off x="1043608" y="1882984"/>
          <a:ext cx="2580705"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374900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2" fill="hold" grpId="0" nodeType="clickEffect">
                                  <p:stCondLst>
                                    <p:cond delay="0"/>
                                  </p:stCondLst>
                                  <p:childTnLst>
                                    <p:anim calcmode="lin" valueType="num">
                                      <p:cBhvr additive="base">
                                        <p:cTn id="6" dur="2750"/>
                                        <p:tgtEl>
                                          <p:spTgt spid="5"/>
                                        </p:tgtEl>
                                        <p:attrNameLst>
                                          <p:attrName>ppt_x</p:attrName>
                                        </p:attrNameLst>
                                      </p:cBhvr>
                                      <p:tavLst>
                                        <p:tav tm="0">
                                          <p:val>
                                            <p:strVal val="ppt_x"/>
                                          </p:val>
                                        </p:tav>
                                        <p:tav tm="100000">
                                          <p:val>
                                            <p:strVal val="1+ppt_w/2"/>
                                          </p:val>
                                        </p:tav>
                                      </p:tavLst>
                                    </p:anim>
                                    <p:anim calcmode="lin" valueType="num">
                                      <p:cBhvr additive="base">
                                        <p:cTn id="7" dur="2750"/>
                                        <p:tgtEl>
                                          <p:spTgt spid="5"/>
                                        </p:tgtEl>
                                        <p:attrNameLst>
                                          <p:attrName>ppt_y</p:attrName>
                                        </p:attrNameLst>
                                      </p:cBhvr>
                                      <p:tavLst>
                                        <p:tav tm="0">
                                          <p:val>
                                            <p:strVal val="ppt_y"/>
                                          </p:val>
                                        </p:tav>
                                        <p:tav tm="100000">
                                          <p:val>
                                            <p:strVal val="ppt_y"/>
                                          </p:val>
                                        </p:tav>
                                      </p:tavLst>
                                    </p:anim>
                                    <p:set>
                                      <p:cBhvr>
                                        <p:cTn id="8" dur="1" fill="hold">
                                          <p:stCondLst>
                                            <p:cond delay="2749"/>
                                          </p:stCondLst>
                                        </p:cTn>
                                        <p:tgtEl>
                                          <p:spTgt spid="5"/>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Graphic spid="7" grpId="0">
        <p:bldAsOne/>
      </p:bldGraphic>
      <p:bldGraphic spid="9"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028384" cy="706090"/>
          </a:xfrm>
        </p:spPr>
        <p:txBody>
          <a:bodyPr>
            <a:normAutofit/>
          </a:bodyPr>
          <a:lstStyle/>
          <a:p>
            <a:r>
              <a:rPr lang="en-GB" sz="3600" dirty="0" smtClean="0"/>
              <a:t>Public health consequences of…</a:t>
            </a:r>
            <a:endParaRPr lang="en-GB"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68995076"/>
              </p:ext>
            </p:extLst>
          </p:nvPr>
        </p:nvGraphicFramePr>
        <p:xfrm>
          <a:off x="179512" y="1772816"/>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1475656" y="2348880"/>
            <a:ext cx="720080" cy="345638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2843808" y="4653136"/>
            <a:ext cx="720080" cy="11483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4355976" y="4077072"/>
            <a:ext cx="720080" cy="172819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5724128" y="4077072"/>
            <a:ext cx="2088232" cy="172819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9" name="Chart 8"/>
          <p:cNvGraphicFramePr>
            <a:graphicFrameLocks/>
          </p:cNvGraphicFramePr>
          <p:nvPr>
            <p:extLst>
              <p:ext uri="{D42A27DB-BD31-4B8C-83A1-F6EECF244321}">
                <p14:modId xmlns:p14="http://schemas.microsoft.com/office/powerpoint/2010/main" val="1461573261"/>
              </p:ext>
            </p:extLst>
          </p:nvPr>
        </p:nvGraphicFramePr>
        <p:xfrm>
          <a:off x="3635896" y="1124744"/>
          <a:ext cx="2160240" cy="2227709"/>
        </p:xfrm>
        <a:graphic>
          <a:graphicData uri="http://schemas.openxmlformats.org/drawingml/2006/chart">
            <c:chart xmlns:c="http://schemas.openxmlformats.org/drawingml/2006/chart" xmlns:r="http://schemas.openxmlformats.org/officeDocument/2006/relationships" r:id="rId3"/>
          </a:graphicData>
        </a:graphic>
      </p:graphicFrame>
      <p:sp>
        <p:nvSpPr>
          <p:cNvPr id="12" name="Up Arrow 11"/>
          <p:cNvSpPr/>
          <p:nvPr/>
        </p:nvSpPr>
        <p:spPr>
          <a:xfrm rot="1479285">
            <a:off x="3579468" y="3210357"/>
            <a:ext cx="492402" cy="115179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p:cNvSpPr txBox="1"/>
          <p:nvPr/>
        </p:nvSpPr>
        <p:spPr>
          <a:xfrm>
            <a:off x="6372200" y="1052736"/>
            <a:ext cx="2088232" cy="1200329"/>
          </a:xfrm>
          <a:prstGeom prst="rect">
            <a:avLst/>
          </a:prstGeom>
          <a:noFill/>
        </p:spPr>
        <p:txBody>
          <a:bodyPr wrap="square" rtlCol="0">
            <a:spAutoFit/>
          </a:bodyPr>
          <a:lstStyle/>
          <a:p>
            <a:r>
              <a:rPr lang="en-GB" dirty="0" smtClean="0"/>
              <a:t>Physical inactivity reduces mortality risks of these cancers by 30-50%</a:t>
            </a:r>
            <a:endParaRPr lang="en-GB" dirty="0"/>
          </a:p>
        </p:txBody>
      </p:sp>
      <p:sp>
        <p:nvSpPr>
          <p:cNvPr id="14" name="Up Arrow 13"/>
          <p:cNvSpPr/>
          <p:nvPr/>
        </p:nvSpPr>
        <p:spPr>
          <a:xfrm rot="14330981">
            <a:off x="5634054" y="1273501"/>
            <a:ext cx="442780" cy="561825"/>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p:cNvSpPr txBox="1"/>
          <p:nvPr/>
        </p:nvSpPr>
        <p:spPr>
          <a:xfrm>
            <a:off x="6372200" y="2780928"/>
            <a:ext cx="2160240" cy="2031325"/>
          </a:xfrm>
          <a:prstGeom prst="rect">
            <a:avLst/>
          </a:prstGeom>
          <a:noFill/>
        </p:spPr>
        <p:txBody>
          <a:bodyPr wrap="square" rtlCol="0">
            <a:spAutoFit/>
          </a:bodyPr>
          <a:lstStyle/>
          <a:p>
            <a:r>
              <a:rPr lang="en-GB" dirty="0" smtClean="0"/>
              <a:t>Around 35% of cardiovascular diseases attributable to </a:t>
            </a:r>
            <a:r>
              <a:rPr lang="en-GB" b="1" dirty="0" smtClean="0"/>
              <a:t>physical inactivity </a:t>
            </a:r>
            <a:r>
              <a:rPr lang="en-GB" dirty="0" smtClean="0"/>
              <a:t>+ another ~25% partly attributable to </a:t>
            </a:r>
            <a:r>
              <a:rPr lang="en-GB" b="1" dirty="0" smtClean="0"/>
              <a:t>air pollution</a:t>
            </a:r>
            <a:endParaRPr lang="en-GB" b="1" dirty="0"/>
          </a:p>
        </p:txBody>
      </p:sp>
      <p:sp>
        <p:nvSpPr>
          <p:cNvPr id="16" name="Up Arrow 15"/>
          <p:cNvSpPr/>
          <p:nvPr/>
        </p:nvSpPr>
        <p:spPr>
          <a:xfrm rot="3079751">
            <a:off x="5477927" y="3362757"/>
            <a:ext cx="492402" cy="115179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13346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4" fill="hold" grpId="0" nodeType="clickEffect">
                                  <p:stCondLst>
                                    <p:cond delay="0"/>
                                  </p:stCondLst>
                                  <p:childTnLst>
                                    <p:animEffect transition="out" filter="wipe(down)">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4" fill="hold" grpId="0" nodeType="clickEffect">
                                  <p:stCondLst>
                                    <p:cond delay="0"/>
                                  </p:stCondLst>
                                  <p:childTnLst>
                                    <p:animEffect transition="out" filter="wipe(down)">
                                      <p:cBhvr>
                                        <p:cTn id="11" dur="1250"/>
                                        <p:tgtEl>
                                          <p:spTgt spid="6"/>
                                        </p:tgtEl>
                                      </p:cBhvr>
                                    </p:animEffect>
                                    <p:set>
                                      <p:cBhvr>
                                        <p:cTn id="12" dur="1" fill="hold">
                                          <p:stCondLst>
                                            <p:cond delay="124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4" fill="hold" grpId="0" nodeType="clickEffect">
                                  <p:stCondLst>
                                    <p:cond delay="0"/>
                                  </p:stCondLst>
                                  <p:childTnLst>
                                    <p:animEffect transition="out" filter="wipe(down)">
                                      <p:cBhvr>
                                        <p:cTn id="16" dur="1250"/>
                                        <p:tgtEl>
                                          <p:spTgt spid="7"/>
                                        </p:tgtEl>
                                      </p:cBhvr>
                                    </p:animEffect>
                                    <p:set>
                                      <p:cBhvr>
                                        <p:cTn id="17" dur="1" fill="hold">
                                          <p:stCondLst>
                                            <p:cond delay="124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4" fill="hold" grpId="0" nodeType="clickEffect">
                                  <p:stCondLst>
                                    <p:cond delay="0"/>
                                  </p:stCondLst>
                                  <p:childTnLst>
                                    <p:animEffect transition="out" filter="wipe(down)">
                                      <p:cBhvr>
                                        <p:cTn id="21" dur="1750"/>
                                        <p:tgtEl>
                                          <p:spTgt spid="8"/>
                                        </p:tgtEl>
                                      </p:cBhvr>
                                    </p:animEffect>
                                    <p:set>
                                      <p:cBhvr>
                                        <p:cTn id="22" dur="1" fill="hold">
                                          <p:stCondLst>
                                            <p:cond delay="1749"/>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par>
                          <p:cTn id="28" fill="hold">
                            <p:stCondLst>
                              <p:cond delay="500"/>
                            </p:stCondLst>
                            <p:childTnLst>
                              <p:par>
                                <p:cTn id="29" presetID="10" presetClass="entr" presetSubtype="0"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500"/>
                                        <p:tgtEl>
                                          <p:spTgt spid="9"/>
                                        </p:tgtEl>
                                      </p:cBhvr>
                                    </p:animEffect>
                                  </p:childTnLst>
                                </p:cTn>
                              </p:par>
                            </p:childTnLst>
                          </p:cTn>
                        </p:par>
                        <p:par>
                          <p:cTn id="32" fill="hold">
                            <p:stCondLst>
                              <p:cond delay="1000"/>
                            </p:stCondLst>
                            <p:childTnLst>
                              <p:par>
                                <p:cTn id="33" presetID="10" presetClass="entr" presetSubtype="0" fill="hold" grpId="0" nodeType="after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500"/>
                                        <p:tgtEl>
                                          <p:spTgt spid="14"/>
                                        </p:tgtEl>
                                      </p:cBhvr>
                                    </p:animEffect>
                                  </p:childTnLst>
                                </p:cTn>
                              </p:par>
                            </p:childTnLst>
                          </p:cTn>
                        </p:par>
                        <p:par>
                          <p:cTn id="36" fill="hold">
                            <p:stCondLst>
                              <p:cond delay="1500"/>
                            </p:stCondLst>
                            <p:childTnLst>
                              <p:par>
                                <p:cTn id="37" presetID="10" presetClass="entr" presetSubtype="0"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fade">
                                      <p:cBhvr>
                                        <p:cTn id="39" dur="500"/>
                                        <p:tgtEl>
                                          <p:spTgt spid="13"/>
                                        </p:tgtEl>
                                      </p:cBhvr>
                                    </p:animEffect>
                                  </p:childTnLst>
                                </p:cTn>
                              </p:par>
                            </p:childTnLst>
                          </p:cTn>
                        </p:par>
                        <p:par>
                          <p:cTn id="40" fill="hold">
                            <p:stCondLst>
                              <p:cond delay="2000"/>
                            </p:stCondLst>
                            <p:childTnLst>
                              <p:par>
                                <p:cTn id="41" presetID="10" presetClass="entr" presetSubtype="0" fill="hold" grpId="0" nodeType="after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fade">
                                      <p:cBhvr>
                                        <p:cTn id="43" dur="500"/>
                                        <p:tgtEl>
                                          <p:spTgt spid="16"/>
                                        </p:tgtEl>
                                      </p:cBhvr>
                                    </p:animEffect>
                                  </p:childTnLst>
                                </p:cTn>
                              </p:par>
                            </p:childTnLst>
                          </p:cTn>
                        </p:par>
                        <p:par>
                          <p:cTn id="44" fill="hold">
                            <p:stCondLst>
                              <p:cond delay="2500"/>
                            </p:stCondLst>
                            <p:childTnLst>
                              <p:par>
                                <p:cTn id="45" presetID="10" presetClass="entr" presetSubtype="0" fill="hold" grpId="0" nodeType="after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fade">
                                      <p:cBhvr>
                                        <p:cTn id="4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Graphic spid="9" grpId="0">
        <p:bldAsOne/>
      </p:bldGraphic>
      <p:bldP spid="12" grpId="0" animBg="1"/>
      <p:bldP spid="13" grpId="0"/>
      <p:bldP spid="14" grpId="0" animBg="1"/>
      <p:bldP spid="15" grpId="0"/>
      <p:bldP spid="1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83152" cy="634082"/>
          </a:xfrm>
        </p:spPr>
        <p:txBody>
          <a:bodyPr>
            <a:normAutofit fontScale="90000"/>
          </a:bodyPr>
          <a:lstStyle/>
          <a:p>
            <a:r>
              <a:rPr lang="en-GB" dirty="0" smtClean="0"/>
              <a:t>Where ‘road safety’ goes wrong</a:t>
            </a:r>
            <a:endParaRPr lang="en-GB" dirty="0"/>
          </a:p>
        </p:txBody>
      </p:sp>
      <p:sp>
        <p:nvSpPr>
          <p:cNvPr id="3" name="Content Placeholder 2"/>
          <p:cNvSpPr>
            <a:spLocks noGrp="1"/>
          </p:cNvSpPr>
          <p:nvPr>
            <p:ph idx="1"/>
          </p:nvPr>
        </p:nvSpPr>
        <p:spPr>
          <a:xfrm>
            <a:off x="457200" y="1600201"/>
            <a:ext cx="8229600" cy="1540768"/>
          </a:xfrm>
        </p:spPr>
        <p:txBody>
          <a:bodyPr>
            <a:normAutofit lnSpcReduction="10000"/>
          </a:bodyPr>
          <a:lstStyle/>
          <a:p>
            <a:r>
              <a:rPr lang="en-GB" dirty="0" smtClean="0"/>
              <a:t>Any intervention or law that reduces physical activity will almost inevitably do more </a:t>
            </a:r>
            <a:r>
              <a:rPr lang="en-GB" dirty="0" smtClean="0">
                <a:solidFill>
                  <a:srgbClr val="FF0000"/>
                </a:solidFill>
              </a:rPr>
              <a:t>harm </a:t>
            </a:r>
            <a:r>
              <a:rPr lang="en-GB" dirty="0" smtClean="0"/>
              <a:t>than good.</a:t>
            </a:r>
          </a:p>
        </p:txBody>
      </p:sp>
      <p:pic>
        <p:nvPicPr>
          <p:cNvPr id="4" name="Picture 2" descr="http://oiacontece.com.br/wp-content/uploads/2013/01/135882113727137729_fRaWd5Yz_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6176" y="3322710"/>
            <a:ext cx="2835696" cy="266679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467544" y="3345580"/>
            <a:ext cx="5472608" cy="3107755"/>
          </a:xfrm>
          <a:prstGeom prst="rect">
            <a:avLst/>
          </a:prstGeom>
        </p:spPr>
        <p:txBody>
          <a:bodyPr vert="horz" lIns="91440" tIns="45720" rIns="91440" bIns="45720" rtlCol="0">
            <a:normAutofit fontScale="85000" lnSpcReduction="10000"/>
          </a:bodyPr>
          <a:lstStyle/>
          <a:p>
            <a:pPr marL="342900" indent="-342900">
              <a:spcBef>
                <a:spcPct val="20000"/>
              </a:spcBef>
              <a:buFont typeface="Arial" pitchFamily="34" charset="0"/>
              <a:buChar char="•"/>
            </a:pPr>
            <a:r>
              <a:rPr lang="en-GB" sz="3200" dirty="0"/>
              <a:t>de Jong (2012) – </a:t>
            </a:r>
            <a:r>
              <a:rPr lang="en-GB" sz="3200" dirty="0" smtClean="0"/>
              <a:t>helmet legislation or promotion only has a net health benefit if injuries prevented exceed health costs lost to reduced cycling.</a:t>
            </a:r>
          </a:p>
          <a:p>
            <a:pPr marL="342900" indent="-342900">
              <a:spcBef>
                <a:spcPct val="20000"/>
              </a:spcBef>
              <a:buFont typeface="Arial" pitchFamily="34" charset="0"/>
              <a:buChar char="•"/>
            </a:pPr>
            <a:endParaRPr lang="en-GB" sz="3200" dirty="0" smtClean="0"/>
          </a:p>
          <a:p>
            <a:pPr marL="342900" indent="-342900">
              <a:spcBef>
                <a:spcPct val="20000"/>
              </a:spcBef>
              <a:buFont typeface="Arial" pitchFamily="34" charset="0"/>
              <a:buChar char="•"/>
            </a:pPr>
            <a:r>
              <a:rPr lang="en-GB" sz="3200" dirty="0" smtClean="0"/>
              <a:t>This is: “very difficult to achieve except in extreme circumstances”</a:t>
            </a:r>
          </a:p>
        </p:txBody>
      </p:sp>
    </p:spTree>
    <p:extLst>
      <p:ext uri="{BB962C8B-B14F-4D97-AF65-F5344CB8AC3E}">
        <p14:creationId xmlns:p14="http://schemas.microsoft.com/office/powerpoint/2010/main" val="998997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777639121"/>
              </p:ext>
            </p:extLst>
          </p:nvPr>
        </p:nvGraphicFramePr>
        <p:xfrm>
          <a:off x="323528" y="2564904"/>
          <a:ext cx="8568952" cy="2118360"/>
        </p:xfrm>
        <a:graphic>
          <a:graphicData uri="http://schemas.openxmlformats.org/drawingml/2006/table">
            <a:tbl>
              <a:tblPr firstRow="1" firstCol="1" lastCol="1" bandRow="1">
                <a:tableStyleId>{5C22544A-7EE6-4342-B048-85BDC9FD1C3A}</a:tableStyleId>
              </a:tblPr>
              <a:tblGrid>
                <a:gridCol w="7488832"/>
                <a:gridCol w="1080120"/>
              </a:tblGrid>
              <a:tr h="370840">
                <a:tc>
                  <a:txBody>
                    <a:bodyPr/>
                    <a:lstStyle/>
                    <a:p>
                      <a:r>
                        <a:rPr lang="en-GB" dirty="0" smtClean="0">
                          <a:solidFill>
                            <a:schemeClr val="tx1"/>
                          </a:solidFill>
                        </a:rPr>
                        <a:t>Numbers of people killed or seriously</a:t>
                      </a:r>
                      <a:r>
                        <a:rPr lang="en-GB" baseline="0" dirty="0" smtClean="0">
                          <a:solidFill>
                            <a:schemeClr val="tx1"/>
                          </a:solidFill>
                        </a:rPr>
                        <a:t> injured</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dirty="0" smtClean="0">
                          <a:solidFill>
                            <a:schemeClr val="bg1"/>
                          </a:solidFill>
                        </a:rPr>
                        <a:t>Very bad</a:t>
                      </a:r>
                      <a:endParaRPr lang="en-GB"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r>
              <a:tr h="370840">
                <a:tc>
                  <a:txBody>
                    <a:bodyPr/>
                    <a:lstStyle/>
                    <a:p>
                      <a:r>
                        <a:rPr lang="en-GB" dirty="0" smtClean="0">
                          <a:solidFill>
                            <a:schemeClr val="tx1"/>
                          </a:solidFill>
                        </a:rPr>
                        <a:t>Rate of death or injury</a:t>
                      </a:r>
                      <a:r>
                        <a:rPr lang="en-GB" baseline="0" dirty="0" smtClean="0">
                          <a:solidFill>
                            <a:schemeClr val="tx1"/>
                          </a:solidFill>
                        </a:rPr>
                        <a:t> to users per 100,000 population (current)</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dirty="0" smtClean="0">
                          <a:solidFill>
                            <a:schemeClr val="tx1"/>
                          </a:solidFill>
                        </a:rPr>
                        <a:t>Poor</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r>
              <a:tr h="370840">
                <a:tc>
                  <a:txBody>
                    <a:bodyPr/>
                    <a:lstStyle/>
                    <a:p>
                      <a:r>
                        <a:rPr lang="en-GB" dirty="0" smtClean="0">
                          <a:solidFill>
                            <a:schemeClr val="tx1"/>
                          </a:solidFill>
                        </a:rPr>
                        <a:t>Rate of death</a:t>
                      </a:r>
                      <a:r>
                        <a:rPr lang="en-GB" baseline="0" dirty="0" smtClean="0">
                          <a:solidFill>
                            <a:schemeClr val="tx1"/>
                          </a:solidFill>
                        </a:rPr>
                        <a:t> or injury per mile, trip or hour (measured by some)</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baseline="0" dirty="0" smtClean="0">
                          <a:solidFill>
                            <a:schemeClr val="tx1"/>
                          </a:solidFill>
                        </a:rPr>
                        <a:t>Better </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122416">
                <a:tc>
                  <a:txBody>
                    <a:bodyPr/>
                    <a:lstStyle/>
                    <a:p>
                      <a:r>
                        <a:rPr lang="en-GB" dirty="0" smtClean="0">
                          <a:solidFill>
                            <a:schemeClr val="tx1"/>
                          </a:solidFill>
                        </a:rPr>
                        <a:t>Rate of death or injury to third</a:t>
                      </a:r>
                      <a:r>
                        <a:rPr lang="en-GB" baseline="0" dirty="0" smtClean="0">
                          <a:solidFill>
                            <a:schemeClr val="tx1"/>
                          </a:solidFill>
                        </a:rPr>
                        <a:t> parties (danger posed)</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smtClean="0">
                          <a:solidFill>
                            <a:schemeClr val="tx1"/>
                          </a:solidFill>
                        </a:rPr>
                        <a:t>Good</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r>
              <a:tr h="370840">
                <a:tc>
                  <a:txBody>
                    <a:bodyPr/>
                    <a:lstStyle/>
                    <a:p>
                      <a:r>
                        <a:rPr lang="en-GB" dirty="0" smtClean="0">
                          <a:solidFill>
                            <a:schemeClr val="tx1"/>
                          </a:solidFill>
                        </a:rPr>
                        <a:t>Overall</a:t>
                      </a:r>
                      <a:r>
                        <a:rPr lang="en-GB" baseline="0" dirty="0" smtClean="0">
                          <a:solidFill>
                            <a:schemeClr val="tx1"/>
                          </a:solidFill>
                        </a:rPr>
                        <a:t> public health impact of different transport modes (road death or injury caused AND air quality, cardiovascular disease </a:t>
                      </a:r>
                      <a:r>
                        <a:rPr lang="en-GB" baseline="0" dirty="0" err="1" smtClean="0">
                          <a:solidFill>
                            <a:schemeClr val="tx1"/>
                          </a:solidFill>
                        </a:rPr>
                        <a:t>etc</a:t>
                      </a:r>
                      <a:r>
                        <a:rPr lang="en-GB" baseline="0" dirty="0" smtClean="0">
                          <a:solidFill>
                            <a:schemeClr val="tx1"/>
                          </a:solidFill>
                        </a:rPr>
                        <a:t>)</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smtClean="0">
                          <a:solidFill>
                            <a:schemeClr val="tx1"/>
                          </a:solidFill>
                        </a:rPr>
                        <a:t>Best</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bl>
          </a:graphicData>
        </a:graphic>
      </p:graphicFrame>
      <p:sp>
        <p:nvSpPr>
          <p:cNvPr id="7" name="Rectangle 6"/>
          <p:cNvSpPr/>
          <p:nvPr/>
        </p:nvSpPr>
        <p:spPr>
          <a:xfrm>
            <a:off x="251520" y="4039280"/>
            <a:ext cx="8712968" cy="748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p:nvSpPr>
        <p:spPr>
          <a:xfrm>
            <a:off x="107504" y="3690000"/>
            <a:ext cx="8818115" cy="10531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259904" y="3319200"/>
            <a:ext cx="8818115" cy="14401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251520" y="2941200"/>
            <a:ext cx="8892480" cy="180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dirty="0" smtClean="0"/>
              <a:t>Conclusions </a:t>
            </a:r>
            <a:endParaRPr lang="en-GB" dirty="0"/>
          </a:p>
        </p:txBody>
      </p:sp>
      <p:sp>
        <p:nvSpPr>
          <p:cNvPr id="3" name="Content Placeholder 2"/>
          <p:cNvSpPr>
            <a:spLocks noGrp="1"/>
          </p:cNvSpPr>
          <p:nvPr>
            <p:ph idx="1"/>
          </p:nvPr>
        </p:nvSpPr>
        <p:spPr>
          <a:xfrm>
            <a:off x="307107" y="1484784"/>
            <a:ext cx="8579296" cy="720080"/>
          </a:xfrm>
        </p:spPr>
        <p:txBody>
          <a:bodyPr>
            <a:normAutofit/>
          </a:bodyPr>
          <a:lstStyle/>
          <a:p>
            <a:r>
              <a:rPr lang="en-GB" sz="2800" dirty="0" smtClean="0"/>
              <a:t>Set targets and measure the right things…</a:t>
            </a:r>
            <a:endParaRPr lang="en-GB" dirty="0" smtClean="0"/>
          </a:p>
          <a:p>
            <a:endParaRPr lang="en-GB" dirty="0" smtClean="0"/>
          </a:p>
          <a:p>
            <a:endParaRPr lang="en-GB" dirty="0"/>
          </a:p>
        </p:txBody>
      </p:sp>
      <p:sp>
        <p:nvSpPr>
          <p:cNvPr id="5" name="Rectangle 4"/>
          <p:cNvSpPr/>
          <p:nvPr/>
        </p:nvSpPr>
        <p:spPr>
          <a:xfrm>
            <a:off x="179512" y="4869160"/>
            <a:ext cx="8712968" cy="1584176"/>
          </a:xfrm>
          <a:prstGeom prst="rect">
            <a:avLst/>
          </a:prstGeom>
        </p:spPr>
        <p:txBody>
          <a:bodyPr vert="horz" lIns="91440" tIns="45720" rIns="91440" bIns="45720" rtlCol="0">
            <a:normAutofit/>
          </a:bodyPr>
          <a:lstStyle/>
          <a:p>
            <a:pPr marL="342900" indent="-342900">
              <a:spcBef>
                <a:spcPct val="20000"/>
              </a:spcBef>
              <a:buFont typeface="Arial" pitchFamily="34" charset="0"/>
              <a:buChar char="•"/>
            </a:pPr>
            <a:r>
              <a:rPr lang="en-GB" sz="2800" dirty="0"/>
              <a:t>Get the balance right between promoting cycling for public health and road safety </a:t>
            </a:r>
            <a:r>
              <a:rPr lang="en-GB" sz="2800" dirty="0" smtClean="0"/>
              <a:t>campaigns or laws </a:t>
            </a:r>
            <a:r>
              <a:rPr lang="en-GB" sz="2800" dirty="0"/>
              <a:t>which deter people from cycling</a:t>
            </a:r>
          </a:p>
        </p:txBody>
      </p:sp>
    </p:spTree>
    <p:extLst>
      <p:ext uri="{BB962C8B-B14F-4D97-AF65-F5344CB8AC3E}">
        <p14:creationId xmlns:p14="http://schemas.microsoft.com/office/powerpoint/2010/main" val="1935547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1" fill="hold" grpId="0" nodeType="clickEffect">
                                  <p:stCondLst>
                                    <p:cond delay="200"/>
                                  </p:stCondLst>
                                  <p:childTnLst>
                                    <p:animEffect transition="out" filter="wipe(up)">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1" fill="hold" grpId="0" nodeType="clickEffect">
                                  <p:stCondLst>
                                    <p:cond delay="0"/>
                                  </p:stCondLst>
                                  <p:childTnLst>
                                    <p:animEffect transition="out" filter="wipe(up)">
                                      <p:cBhvr>
                                        <p:cTn id="11" dur="500"/>
                                        <p:tgtEl>
                                          <p:spTgt spid="10"/>
                                        </p:tgtEl>
                                      </p:cBhvr>
                                    </p:animEffect>
                                    <p:set>
                                      <p:cBhvr>
                                        <p:cTn id="12" dur="1" fill="hold">
                                          <p:stCondLst>
                                            <p:cond delay="499"/>
                                          </p:stCondLst>
                                        </p:cTn>
                                        <p:tgtEl>
                                          <p:spTgt spid="10"/>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1" fill="hold" grpId="0" nodeType="clickEffect">
                                  <p:stCondLst>
                                    <p:cond delay="0"/>
                                  </p:stCondLst>
                                  <p:childTnLst>
                                    <p:animEffect transition="out" filter="wipe(up)">
                                      <p:cBhvr>
                                        <p:cTn id="16" dur="500"/>
                                        <p:tgtEl>
                                          <p:spTgt spid="9"/>
                                        </p:tgtEl>
                                      </p:cBhvr>
                                    </p:animEffect>
                                    <p:set>
                                      <p:cBhvr>
                                        <p:cTn id="17" dur="1" fill="hold">
                                          <p:stCondLst>
                                            <p:cond delay="4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1" fill="hold" grpId="0" nodeType="clickEffect">
                                  <p:stCondLst>
                                    <p:cond delay="100"/>
                                  </p:stCondLst>
                                  <p:childTnLst>
                                    <p:animEffect transition="out" filter="wipe(up)">
                                      <p:cBhvr>
                                        <p:cTn id="21" dur="500"/>
                                        <p:tgtEl>
                                          <p:spTgt spid="7"/>
                                        </p:tgtEl>
                                      </p:cBhvr>
                                    </p:animEffect>
                                    <p:set>
                                      <p:cBhvr>
                                        <p:cTn id="22" dur="1" fill="hold">
                                          <p:stCondLst>
                                            <p:cond delay="4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P spid="6" grpId="0" animBg="1"/>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Questions?</a:t>
            </a:r>
            <a:endParaRPr lang="en-GB" dirty="0"/>
          </a:p>
        </p:txBody>
      </p:sp>
      <p:sp>
        <p:nvSpPr>
          <p:cNvPr id="3" name="Content Placeholder 2"/>
          <p:cNvSpPr>
            <a:spLocks noGrp="1"/>
          </p:cNvSpPr>
          <p:nvPr>
            <p:ph idx="1"/>
          </p:nvPr>
        </p:nvSpPr>
        <p:spPr>
          <a:xfrm>
            <a:off x="457200" y="1600201"/>
            <a:ext cx="8229600" cy="2476871"/>
          </a:xfrm>
        </p:spPr>
        <p:txBody>
          <a:bodyPr/>
          <a:lstStyle/>
          <a:p>
            <a:r>
              <a:rPr lang="en-GB" dirty="0" smtClean="0"/>
              <a:t>How is safety and risk measured where you live?</a:t>
            </a:r>
          </a:p>
          <a:p>
            <a:r>
              <a:rPr lang="en-GB" dirty="0" smtClean="0"/>
              <a:t>How do we change institutional and organisational approaches to risk and safety?</a:t>
            </a:r>
          </a:p>
          <a:p>
            <a:endParaRPr lang="en-GB" dirty="0"/>
          </a:p>
        </p:txBody>
      </p:sp>
      <p:sp>
        <p:nvSpPr>
          <p:cNvPr id="4" name="Content Placeholder 2"/>
          <p:cNvSpPr txBox="1">
            <a:spLocks/>
          </p:cNvSpPr>
          <p:nvPr/>
        </p:nvSpPr>
        <p:spPr>
          <a:xfrm>
            <a:off x="323528" y="3789040"/>
            <a:ext cx="8229600" cy="2620887"/>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dirty="0" smtClean="0"/>
          </a:p>
          <a:p>
            <a:pPr marL="0" indent="0" algn="ctr">
              <a:buNone/>
            </a:pPr>
            <a:r>
              <a:rPr lang="en-GB" sz="4000" dirty="0" smtClean="0"/>
              <a:t>Thanks!</a:t>
            </a:r>
          </a:p>
          <a:p>
            <a:pPr marL="0" indent="0">
              <a:buNone/>
            </a:pPr>
            <a:r>
              <a:rPr lang="en-GB" dirty="0" smtClean="0"/>
              <a:t>Christopher Peck </a:t>
            </a:r>
          </a:p>
          <a:p>
            <a:pPr marL="0" indent="0">
              <a:buNone/>
            </a:pPr>
            <a:r>
              <a:rPr lang="en-GB" dirty="0" smtClean="0"/>
              <a:t>CTC – the national cycling charity</a:t>
            </a:r>
          </a:p>
          <a:p>
            <a:pPr marL="0" indent="0">
              <a:buNone/>
            </a:pPr>
            <a:r>
              <a:rPr lang="en-GB" dirty="0"/>
              <a:t>c</a:t>
            </a:r>
            <a:r>
              <a:rPr lang="en-GB" dirty="0" smtClean="0"/>
              <a:t>hris.peck@ctc.org.uk</a:t>
            </a:r>
          </a:p>
          <a:p>
            <a:pPr marL="0" indent="0">
              <a:buNone/>
            </a:pPr>
            <a:endParaRPr lang="en-GB" dirty="0" smtClean="0"/>
          </a:p>
          <a:p>
            <a:endParaRPr lang="en-GB" dirty="0"/>
          </a:p>
        </p:txBody>
      </p:sp>
    </p:spTree>
    <p:extLst>
      <p:ext uri="{BB962C8B-B14F-4D97-AF65-F5344CB8AC3E}">
        <p14:creationId xmlns:p14="http://schemas.microsoft.com/office/powerpoint/2010/main" val="770972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83152" cy="634082"/>
          </a:xfrm>
        </p:spPr>
        <p:txBody>
          <a:bodyPr>
            <a:normAutofit fontScale="90000"/>
          </a:bodyPr>
          <a:lstStyle/>
          <a:p>
            <a:r>
              <a:rPr lang="en-GB" dirty="0" smtClean="0"/>
              <a:t>What is road safety?</a:t>
            </a:r>
            <a:endParaRPr lang="en-GB" dirty="0"/>
          </a:p>
        </p:txBody>
      </p:sp>
      <p:sp>
        <p:nvSpPr>
          <p:cNvPr id="3" name="Content Placeholder 2"/>
          <p:cNvSpPr>
            <a:spLocks noGrp="1"/>
          </p:cNvSpPr>
          <p:nvPr>
            <p:ph idx="1"/>
          </p:nvPr>
        </p:nvSpPr>
        <p:spPr>
          <a:xfrm>
            <a:off x="179512" y="1700808"/>
            <a:ext cx="8712968" cy="1368152"/>
          </a:xfrm>
        </p:spPr>
        <p:txBody>
          <a:bodyPr>
            <a:normAutofit/>
          </a:bodyPr>
          <a:lstStyle/>
          <a:p>
            <a:pPr marL="0" indent="0">
              <a:buNone/>
            </a:pPr>
            <a:r>
              <a:rPr lang="en-GB" dirty="0" smtClean="0"/>
              <a:t>“By 2020 there will be 1.9m killed each year on the roads, 50m injured.” – UN Decade of Road Safety</a:t>
            </a:r>
            <a:endParaRPr lang="en-GB" dirty="0"/>
          </a:p>
        </p:txBody>
      </p:sp>
      <p:pic>
        <p:nvPicPr>
          <p:cNvPr id="3074" name="Picture 2" descr="http://www.mcayla.com/sitebuildercontent/sitebuilderpictures/article-1084898-026ED04D000005DC-178_468x28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6016" y="3316972"/>
            <a:ext cx="3840459" cy="2346948"/>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static.guim.co.uk/sys-images/Environment/Pix/columnists/2012/6/18/1340027556354/MDG--Road-Safety--Pedestr-01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3316972"/>
            <a:ext cx="3911580" cy="2346948"/>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2"/>
          <p:cNvSpPr txBox="1">
            <a:spLocks/>
          </p:cNvSpPr>
          <p:nvPr/>
        </p:nvSpPr>
        <p:spPr>
          <a:xfrm>
            <a:off x="323528" y="4797152"/>
            <a:ext cx="8099272" cy="122413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GB" dirty="0"/>
          </a:p>
        </p:txBody>
      </p:sp>
    </p:spTree>
    <p:extLst>
      <p:ext uri="{BB962C8B-B14F-4D97-AF65-F5344CB8AC3E}">
        <p14:creationId xmlns:p14="http://schemas.microsoft.com/office/powerpoint/2010/main" val="1465332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6"/>
                                        </p:tgtEl>
                                        <p:attrNameLst>
                                          <p:attrName>style.visibility</p:attrName>
                                        </p:attrNameLst>
                                      </p:cBhvr>
                                      <p:to>
                                        <p:strVal val="visible"/>
                                      </p:to>
                                    </p:set>
                                    <p:animEffect transition="in" filter="fade">
                                      <p:cBhvr>
                                        <p:cTn id="7" dur="500"/>
                                        <p:tgtEl>
                                          <p:spTgt spid="307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4"/>
                                        </p:tgtEl>
                                        <p:attrNameLst>
                                          <p:attrName>style.visibility</p:attrName>
                                        </p:attrNameLst>
                                      </p:cBhvr>
                                      <p:to>
                                        <p:strVal val="visible"/>
                                      </p:to>
                                    </p:set>
                                    <p:animEffect transition="in" filter="fade">
                                      <p:cBhvr>
                                        <p:cTn id="12"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477" y="1405558"/>
            <a:ext cx="7716837" cy="494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971600" y="274638"/>
            <a:ext cx="6768752" cy="706090"/>
          </a:xfrm>
        </p:spPr>
        <p:txBody>
          <a:bodyPr>
            <a:normAutofit fontScale="90000"/>
          </a:bodyPr>
          <a:lstStyle/>
          <a:p>
            <a:r>
              <a:rPr lang="en-GB" dirty="0" smtClean="0"/>
              <a:t>Road deaths in GB 1930-2010</a:t>
            </a:r>
            <a:endParaRPr lang="en-GB" dirty="0"/>
          </a:p>
        </p:txBody>
      </p:sp>
      <p:sp>
        <p:nvSpPr>
          <p:cNvPr id="4" name="Rectangle 3"/>
          <p:cNvSpPr/>
          <p:nvPr/>
        </p:nvSpPr>
        <p:spPr>
          <a:xfrm>
            <a:off x="1560357" y="1547839"/>
            <a:ext cx="6408000" cy="4140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p:cNvSpPr/>
          <p:nvPr/>
        </p:nvSpPr>
        <p:spPr>
          <a:xfrm>
            <a:off x="5518187" y="5839519"/>
            <a:ext cx="72008" cy="1440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5276082" y="1547839"/>
            <a:ext cx="2692276" cy="646331"/>
          </a:xfrm>
          <a:prstGeom prst="rect">
            <a:avLst/>
          </a:prstGeom>
          <a:solidFill>
            <a:srgbClr val="FFC000"/>
          </a:solidFill>
          <a:scene3d>
            <a:camera prst="orthographicFront"/>
            <a:lightRig rig="threePt" dir="t"/>
          </a:scene3d>
          <a:sp3d prstMaterial="flat"/>
        </p:spPr>
        <p:txBody>
          <a:bodyPr wrap="square" rtlCol="0">
            <a:spAutoFit/>
          </a:bodyPr>
          <a:lstStyle/>
          <a:p>
            <a:r>
              <a:rPr lang="en-GB" dirty="0" smtClean="0"/>
              <a:t>Cycle fatalities have fallen by 92% since the 1940s</a:t>
            </a:r>
            <a:endParaRPr lang="en-GB" dirty="0"/>
          </a:p>
        </p:txBody>
      </p:sp>
    </p:spTree>
    <p:extLst>
      <p:ext uri="{BB962C8B-B14F-4D97-AF65-F5344CB8AC3E}">
        <p14:creationId xmlns:p14="http://schemas.microsoft.com/office/powerpoint/2010/main" val="3006727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2" fill="hold" grpId="0" nodeType="clickEffect">
                                  <p:stCondLst>
                                    <p:cond delay="0"/>
                                  </p:stCondLst>
                                  <p:childTnLst>
                                    <p:anim calcmode="lin" valueType="num">
                                      <p:cBhvr additive="base">
                                        <p:cTn id="6" dur="8000"/>
                                        <p:tgtEl>
                                          <p:spTgt spid="4"/>
                                        </p:tgtEl>
                                        <p:attrNameLst>
                                          <p:attrName>ppt_x</p:attrName>
                                        </p:attrNameLst>
                                      </p:cBhvr>
                                      <p:tavLst>
                                        <p:tav tm="0">
                                          <p:val>
                                            <p:strVal val="ppt_x"/>
                                          </p:val>
                                        </p:tav>
                                        <p:tav tm="100000">
                                          <p:val>
                                            <p:strVal val="1+ppt_w/2"/>
                                          </p:val>
                                        </p:tav>
                                      </p:tavLst>
                                    </p:anim>
                                    <p:anim calcmode="lin" valueType="num">
                                      <p:cBhvr additive="base">
                                        <p:cTn id="7" dur="8000"/>
                                        <p:tgtEl>
                                          <p:spTgt spid="4"/>
                                        </p:tgtEl>
                                        <p:attrNameLst>
                                          <p:attrName>ppt_y</p:attrName>
                                        </p:attrNameLst>
                                      </p:cBhvr>
                                      <p:tavLst>
                                        <p:tav tm="0">
                                          <p:val>
                                            <p:strVal val="ppt_y"/>
                                          </p:val>
                                        </p:tav>
                                        <p:tav tm="100000">
                                          <p:val>
                                            <p:strVal val="ppt_y"/>
                                          </p:val>
                                        </p:tav>
                                      </p:tavLst>
                                    </p:anim>
                                    <p:set>
                                      <p:cBhvr>
                                        <p:cTn id="8" dur="1" fill="hold">
                                          <p:stCondLst>
                                            <p:cond delay="7999"/>
                                          </p:stCondLst>
                                        </p:cTn>
                                        <p:tgtEl>
                                          <p:spTgt spid="4"/>
                                        </p:tgtEl>
                                        <p:attrNameLst>
                                          <p:attrName>style.visibility</p:attrName>
                                        </p:attrNameLst>
                                      </p:cBhvr>
                                      <p:to>
                                        <p:strVal val="hidden"/>
                                      </p:to>
                                    </p:set>
                                  </p:childTnLst>
                                </p:cTn>
                              </p:par>
                            </p:childTnLst>
                          </p:cTn>
                        </p:par>
                        <p:par>
                          <p:cTn id="9" fill="hold">
                            <p:stCondLst>
                              <p:cond delay="8000"/>
                            </p:stCondLst>
                            <p:childTnLst>
                              <p:par>
                                <p:cTn id="10" presetID="1" presetClass="entr" presetSubtype="0"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Rate per 100,000 people</a:t>
            </a:r>
            <a:endParaRPr lang="en-GB" dirty="0"/>
          </a:p>
        </p:txBody>
      </p:sp>
      <p:graphicFrame>
        <p:nvGraphicFramePr>
          <p:cNvPr id="4" name="Chart 3"/>
          <p:cNvGraphicFramePr>
            <a:graphicFrameLocks/>
          </p:cNvGraphicFramePr>
          <p:nvPr>
            <p:extLst>
              <p:ext uri="{D42A27DB-BD31-4B8C-83A1-F6EECF244321}">
                <p14:modId xmlns:p14="http://schemas.microsoft.com/office/powerpoint/2010/main" val="1561004684"/>
              </p:ext>
            </p:extLst>
          </p:nvPr>
        </p:nvGraphicFramePr>
        <p:xfrm>
          <a:off x="611560" y="1700808"/>
          <a:ext cx="7348539" cy="4800600"/>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1619672" y="1455068"/>
            <a:ext cx="6552728" cy="453650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chart"/>
          <p:cNvPicPr>
            <a:picLocks noChangeAspect="1"/>
          </p:cNvPicPr>
          <p:nvPr/>
        </p:nvPicPr>
        <p:blipFill>
          <a:blip r:embed="rId3"/>
          <a:stretch>
            <a:fillRect/>
          </a:stretch>
        </p:blipFill>
        <p:spPr>
          <a:xfrm>
            <a:off x="2038612" y="4725144"/>
            <a:ext cx="588774" cy="380759"/>
          </a:xfrm>
          <a:prstGeom prst="rect">
            <a:avLst/>
          </a:prstGeom>
        </p:spPr>
      </p:pic>
      <p:pic>
        <p:nvPicPr>
          <p:cNvPr id="6" name="chart"/>
          <p:cNvPicPr>
            <a:picLocks noChangeAspect="1"/>
          </p:cNvPicPr>
          <p:nvPr/>
        </p:nvPicPr>
        <p:blipFill>
          <a:blip r:embed="rId4"/>
          <a:stretch>
            <a:fillRect/>
          </a:stretch>
        </p:blipFill>
        <p:spPr>
          <a:xfrm>
            <a:off x="1486199" y="4077072"/>
            <a:ext cx="552413" cy="389673"/>
          </a:xfrm>
          <a:prstGeom prst="rect">
            <a:avLst/>
          </a:prstGeom>
        </p:spPr>
      </p:pic>
    </p:spTree>
    <p:extLst>
      <p:ext uri="{BB962C8B-B14F-4D97-AF65-F5344CB8AC3E}">
        <p14:creationId xmlns:p14="http://schemas.microsoft.com/office/powerpoint/2010/main" val="2003701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2" fill="hold" grpId="0" nodeType="clickEffect">
                                  <p:stCondLst>
                                    <p:cond delay="0"/>
                                  </p:stCondLst>
                                  <p:childTnLst>
                                    <p:anim calcmode="lin" valueType="num">
                                      <p:cBhvr additive="base">
                                        <p:cTn id="6" dur="4000"/>
                                        <p:tgtEl>
                                          <p:spTgt spid="7"/>
                                        </p:tgtEl>
                                        <p:attrNameLst>
                                          <p:attrName>ppt_x</p:attrName>
                                        </p:attrNameLst>
                                      </p:cBhvr>
                                      <p:tavLst>
                                        <p:tav tm="0">
                                          <p:val>
                                            <p:strVal val="ppt_x"/>
                                          </p:val>
                                        </p:tav>
                                        <p:tav tm="100000">
                                          <p:val>
                                            <p:strVal val="1+ppt_w/2"/>
                                          </p:val>
                                        </p:tav>
                                      </p:tavLst>
                                    </p:anim>
                                    <p:anim calcmode="lin" valueType="num">
                                      <p:cBhvr additive="base">
                                        <p:cTn id="7" dur="4000"/>
                                        <p:tgtEl>
                                          <p:spTgt spid="7"/>
                                        </p:tgtEl>
                                        <p:attrNameLst>
                                          <p:attrName>ppt_y</p:attrName>
                                        </p:attrNameLst>
                                      </p:cBhvr>
                                      <p:tavLst>
                                        <p:tav tm="0">
                                          <p:val>
                                            <p:strVal val="ppt_y"/>
                                          </p:val>
                                        </p:tav>
                                        <p:tav tm="100000">
                                          <p:val>
                                            <p:strVal val="ppt_y"/>
                                          </p:val>
                                        </p:tav>
                                      </p:tavLst>
                                    </p:anim>
                                    <p:set>
                                      <p:cBhvr>
                                        <p:cTn id="8" dur="1" fill="hold">
                                          <p:stCondLst>
                                            <p:cond delay="3999"/>
                                          </p:stCondLst>
                                        </p:cTn>
                                        <p:tgtEl>
                                          <p:spTgt spid="7"/>
                                        </p:tgtEl>
                                        <p:attrNameLst>
                                          <p:attrName>style.visibility</p:attrName>
                                        </p:attrNameLst>
                                      </p:cBhvr>
                                      <p:to>
                                        <p:strVal val="hidden"/>
                                      </p:to>
                                    </p:set>
                                  </p:childTnLst>
                                </p:cTn>
                              </p:par>
                              <p:par>
                                <p:cTn id="9" presetID="0" presetClass="path" presetSubtype="0" accel="50000" decel="50000" fill="hold" nodeType="withEffect">
                                  <p:stCondLst>
                                    <p:cond delay="0"/>
                                  </p:stCondLst>
                                  <p:childTnLst>
                                    <p:animMotion origin="layout" path="M 0.03768 0.01389 C 0.0481 0.01852 0.05799 0.02314 0.06893 0.02639 C 0.07952 0.02963 0.09063 0.03078 0.10122 0.03472 C 0.11615 0.04051 0.12987 0.05162 0.14393 0.05972 C 0.16042 0.06921 0.18994 0.06574 0.20643 0.06666 C 0.22431 0.07152 0.24046 0.07014 0.25955 0.07083 C 0.28299 0.07314 0.30296 0.07314 0.32726 0.07222 C 0.33507 0.06967 0.34323 0.06921 0.35122 0.06805 C 0.36962 0.06852 0.38803 0.06828 0.40643 0.06944 C 0.43108 0.07083 0.45556 0.07731 0.48039 0.07916 C 0.50018 0.08449 0.52066 0.08426 0.5408 0.08611 C 0.55799 0.09375 0.57379 0.09444 0.59185 0.09444 " pathEditMode="relative" ptsTypes="fffffffffffA">
                                      <p:cBhvr>
                                        <p:cTn id="10" dur="4250" fill="hold"/>
                                        <p:tgtEl>
                                          <p:spTgt spid="5"/>
                                        </p:tgtEl>
                                        <p:attrNameLst>
                                          <p:attrName>ppt_x</p:attrName>
                                          <p:attrName>ppt_y</p:attrName>
                                        </p:attrNameLst>
                                      </p:cBhvr>
                                    </p:animMotion>
                                  </p:childTnLst>
                                </p:cTn>
                              </p:par>
                              <p:par>
                                <p:cTn id="11" presetID="0" presetClass="path" presetSubtype="0" accel="50000" decel="50000" fill="hold" nodeType="withEffect">
                                  <p:stCondLst>
                                    <p:cond delay="0"/>
                                  </p:stCondLst>
                                  <p:childTnLst>
                                    <p:animMotion origin="layout" path="M 0.02708 -0.04931 C 0.02986 -0.05857 0.03333 -0.06736 0.03854 -0.07431 C 0.03923 -0.07662 0.03958 -0.07917 0.04062 -0.08125 C 0.04132 -0.08287 0.04305 -0.0838 0.04375 -0.08542 C 0.04444 -0.08704 0.04427 -0.08912 0.04479 -0.09098 C 0.04618 -0.09537 0.04844 -0.09931 0.05 -0.10348 C 0.05191 -0.10834 0.05226 -0.11366 0.05417 -0.11875 C 0.05521 -0.12709 0.05642 -0.13542 0.05729 -0.14375 C 0.05798 -0.16111 0.05694 -0.16898 0.06042 -0.18264 C 0.0625 -0.20417 0.06667 -0.22523 0.06979 -0.24653 C 0.07083 -0.25394 0.07378 -0.27199 0.07708 -0.27848 C 0.08403 -0.29236 0.08854 -0.30857 0.09479 -0.32292 C 0.09548 -0.32477 0.09913 -0.33033 0.1 -0.33264 C 0.10278 -0.34098 0.10451 -0.35 0.10833 -0.35764 C 0.11215 -0.36528 0.12795 -0.37778 0.13437 -0.37986 C 0.14062 -0.38542 0.14982 -0.38635 0.15729 -0.3882 C 0.16215 -0.38936 0.17187 -0.39098 0.17187 -0.39098 C 0.18646 -0.39051 0.20104 -0.39074 0.21562 -0.38959 C 0.22569 -0.38866 0.23628 -0.37894 0.24583 -0.3757 C 0.25417 -0.36829 0.26493 -0.36528 0.27083 -0.35348 C 0.27569 -0.34398 0.27812 -0.33403 0.28021 -0.32292 C 0.28125 -0.3176 0.28142 -0.31111 0.28333 -0.30625 C 0.28941 -0.2919 0.29948 -0.28334 0.31042 -0.27709 C 0.31597 -0.27385 0.32014 -0.26945 0.32604 -0.26736 C 0.32882 -0.26482 0.33264 -0.26436 0.33542 -0.26181 C 0.34965 -0.24931 0.36215 -0.25162 0.38021 -0.2507 C 0.38524 -0.24838 0.39114 -0.24815 0.39583 -0.24514 C 0.40104 -0.24167 0.40469 -0.23588 0.41042 -0.23403 C 0.41528 -0.22408 0.40868 -0.23588 0.41771 -0.22709 C 0.42378 -0.2213 0.42361 -0.2176 0.43021 -0.21459 C 0.43455 -0.20579 0.43923 -0.19954 0.44583 -0.19375 C 0.44861 -0.18797 0.45347 -0.18195 0.45833 -0.17986 C 0.46406 -0.17223 0.47344 -0.16158 0.48125 -0.15903 C 0.48472 -0.15602 0.48819 -0.1544 0.49167 -0.15209 C 0.49896 -0.14723 0.50607 -0.14098 0.51354 -0.13681 C 0.5151 -0.13588 0.5217 -0.13449 0.52292 -0.13403 C 0.53055 -0.13148 0.53785 -0.12871 0.54583 -0.12709 C 0.5526 -0.12408 0.56024 -0.12315 0.56562 -0.11598 C 0.57326 -0.10579 0.57969 -0.09491 0.58958 -0.0882 C 0.59861 -0.07223 0.5868 -0.09051 0.59687 -0.08125 C 0.60069 -0.07778 0.60382 -0.07292 0.60729 -0.06875 C 0.60955 -0.06621 0.61146 -0.0632 0.61354 -0.06042 C 0.61458 -0.05903 0.61667 -0.05625 0.61667 -0.05625 C 0.61823 -0.05 0.62135 -0.04931 0.625 -0.04514 C 0.62864 -0.04098 0.62934 -0.03611 0.63333 -0.03264 C 0.63594 -0.02755 0.63889 -0.02477 0.64271 -0.02153 C 0.64601 -0.01482 0.64896 -0.01042 0.65312 -0.00486 C 0.6566 -0.00023 0.65625 -0.00417 0.65625 -0.0007 " pathEditMode="relative" ptsTypes="fffffffffffffffffffffffffffffffffffffffffffffffA">
                                      <p:cBhvr>
                                        <p:cTn id="12" dur="5000" fill="hold"/>
                                        <p:tgtEl>
                                          <p:spTgt spid="6"/>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83152" cy="634082"/>
          </a:xfrm>
        </p:spPr>
        <p:txBody>
          <a:bodyPr>
            <a:normAutofit fontScale="90000"/>
          </a:bodyPr>
          <a:lstStyle/>
          <a:p>
            <a:r>
              <a:rPr lang="en-GB" dirty="0" smtClean="0"/>
              <a:t>Per billion </a:t>
            </a:r>
            <a:r>
              <a:rPr lang="en-GB" dirty="0" err="1" smtClean="0"/>
              <a:t>kms</a:t>
            </a:r>
            <a:endParaRPr lang="en-GB" dirty="0"/>
          </a:p>
        </p:txBody>
      </p:sp>
      <p:graphicFrame>
        <p:nvGraphicFramePr>
          <p:cNvPr id="4" name="Chart 3"/>
          <p:cNvGraphicFramePr>
            <a:graphicFrameLocks/>
          </p:cNvGraphicFramePr>
          <p:nvPr>
            <p:extLst>
              <p:ext uri="{D42A27DB-BD31-4B8C-83A1-F6EECF244321}">
                <p14:modId xmlns:p14="http://schemas.microsoft.com/office/powerpoint/2010/main" val="335932771"/>
              </p:ext>
            </p:extLst>
          </p:nvPr>
        </p:nvGraphicFramePr>
        <p:xfrm>
          <a:off x="683568" y="1412776"/>
          <a:ext cx="7776864" cy="5256584"/>
        </p:xfrm>
        <a:graphic>
          <a:graphicData uri="http://schemas.openxmlformats.org/drawingml/2006/chart">
            <c:chart xmlns:c="http://schemas.openxmlformats.org/drawingml/2006/chart" xmlns:r="http://schemas.openxmlformats.org/officeDocument/2006/relationships" r:id="rId2"/>
          </a:graphicData>
        </a:graphic>
      </p:graphicFrame>
      <p:sp>
        <p:nvSpPr>
          <p:cNvPr id="8" name="Rectangle 7"/>
          <p:cNvSpPr/>
          <p:nvPr/>
        </p:nvSpPr>
        <p:spPr>
          <a:xfrm>
            <a:off x="1547664" y="1556792"/>
            <a:ext cx="6552728" cy="453650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chart"/>
          <p:cNvPicPr>
            <a:picLocks noChangeAspect="1"/>
          </p:cNvPicPr>
          <p:nvPr/>
        </p:nvPicPr>
        <p:blipFill>
          <a:blip r:embed="rId3"/>
          <a:stretch>
            <a:fillRect/>
          </a:stretch>
        </p:blipFill>
        <p:spPr>
          <a:xfrm>
            <a:off x="1431657" y="3688632"/>
            <a:ext cx="588774" cy="380759"/>
          </a:xfrm>
          <a:prstGeom prst="rect">
            <a:avLst/>
          </a:prstGeom>
        </p:spPr>
      </p:pic>
      <p:pic>
        <p:nvPicPr>
          <p:cNvPr id="9" name="chart"/>
          <p:cNvPicPr>
            <a:picLocks noChangeAspect="1"/>
          </p:cNvPicPr>
          <p:nvPr/>
        </p:nvPicPr>
        <p:blipFill>
          <a:blip r:embed="rId4"/>
          <a:stretch>
            <a:fillRect/>
          </a:stretch>
        </p:blipFill>
        <p:spPr>
          <a:xfrm>
            <a:off x="1468018" y="5037110"/>
            <a:ext cx="552413" cy="389673"/>
          </a:xfrm>
          <a:prstGeom prst="rect">
            <a:avLst/>
          </a:prstGeom>
        </p:spPr>
      </p:pic>
    </p:spTree>
    <p:extLst>
      <p:ext uri="{BB962C8B-B14F-4D97-AF65-F5344CB8AC3E}">
        <p14:creationId xmlns:p14="http://schemas.microsoft.com/office/powerpoint/2010/main" val="576899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2" fill="hold" grpId="0" nodeType="clickEffect">
                                  <p:stCondLst>
                                    <p:cond delay="0"/>
                                  </p:stCondLst>
                                  <p:childTnLst>
                                    <p:anim calcmode="lin" valueType="num">
                                      <p:cBhvr additive="base">
                                        <p:cTn id="6" dur="4000"/>
                                        <p:tgtEl>
                                          <p:spTgt spid="8"/>
                                        </p:tgtEl>
                                        <p:attrNameLst>
                                          <p:attrName>ppt_x</p:attrName>
                                        </p:attrNameLst>
                                      </p:cBhvr>
                                      <p:tavLst>
                                        <p:tav tm="0">
                                          <p:val>
                                            <p:strVal val="ppt_x"/>
                                          </p:val>
                                        </p:tav>
                                        <p:tav tm="100000">
                                          <p:val>
                                            <p:strVal val="1+ppt_w/2"/>
                                          </p:val>
                                        </p:tav>
                                      </p:tavLst>
                                    </p:anim>
                                    <p:anim calcmode="lin" valueType="num">
                                      <p:cBhvr additive="base">
                                        <p:cTn id="7" dur="4000"/>
                                        <p:tgtEl>
                                          <p:spTgt spid="8"/>
                                        </p:tgtEl>
                                        <p:attrNameLst>
                                          <p:attrName>ppt_y</p:attrName>
                                        </p:attrNameLst>
                                      </p:cBhvr>
                                      <p:tavLst>
                                        <p:tav tm="0">
                                          <p:val>
                                            <p:strVal val="ppt_y"/>
                                          </p:val>
                                        </p:tav>
                                        <p:tav tm="100000">
                                          <p:val>
                                            <p:strVal val="ppt_y"/>
                                          </p:val>
                                        </p:tav>
                                      </p:tavLst>
                                    </p:anim>
                                    <p:set>
                                      <p:cBhvr>
                                        <p:cTn id="8" dur="1" fill="hold">
                                          <p:stCondLst>
                                            <p:cond delay="3999"/>
                                          </p:stCondLst>
                                        </p:cTn>
                                        <p:tgtEl>
                                          <p:spTgt spid="8"/>
                                        </p:tgtEl>
                                        <p:attrNameLst>
                                          <p:attrName>style.visibility</p:attrName>
                                        </p:attrNameLst>
                                      </p:cBhvr>
                                      <p:to>
                                        <p:strVal val="hidden"/>
                                      </p:to>
                                    </p:set>
                                  </p:childTnLst>
                                </p:cTn>
                              </p:par>
                              <p:par>
                                <p:cTn id="9" presetID="0" presetClass="path" presetSubtype="0" accel="50000" decel="50000" fill="hold" nodeType="withEffect">
                                  <p:stCondLst>
                                    <p:cond delay="0"/>
                                  </p:stCondLst>
                                  <p:childTnLst>
                                    <p:animMotion origin="layout" path="M -1.94444E-6 -1.48148E-6 C 0.00209 -0.00185 0.00486 -0.00278 0.00625 -0.00555 C 0.00955 -0.01204 0.01094 -0.01667 0.01563 -0.02083 C 0.01719 -0.0294 0.02084 -0.0368 0.02396 -0.04444 C 0.02622 -0.04977 0.02604 -0.05602 0.02813 -0.06111 C 0.03021 -0.0662 0.03889 -0.09004 0.04167 -0.09444 C 0.04288 -0.09629 0.04462 -0.09699 0.04584 -0.09861 C 0.05018 -0.10509 0.05261 -0.11458 0.05729 -0.12083 C 0.06025 -0.12477 0.06441 -0.1287 0.06771 -0.13194 C 0.06979 -0.14004 0.06719 -0.13264 0.07188 -0.13889 C 0.07604 -0.14444 0.08004 -0.15116 0.08438 -0.15694 C 0.08663 -0.15995 0.08959 -0.16204 0.09167 -0.16528 C 0.09844 -0.17546 0.10278 -0.18958 0.11146 -0.19722 C 0.11372 -0.20602 0.12014 -0.21042 0.12396 -0.21805 C 0.12813 -0.22639 0.13594 -0.23565 0.14271 -0.24028 C 0.14549 -0.24213 0.14879 -0.24282 0.15104 -0.24583 C 0.15538 -0.25162 0.15938 -0.25278 0.16459 -0.25694 C 0.17327 -0.26389 0.1816 -0.26852 0.19167 -0.27083 C 0.19618 -0.27037 0.2007 -0.2706 0.20521 -0.26944 C 0.20955 -0.26829 0.21372 -0.25787 0.21563 -0.25417 C 0.21788 -0.24977 0.22084 -0.2412 0.22292 -0.2375 C 0.22465 -0.23449 0.22761 -0.23241 0.22917 -0.22917 C 0.2316 -0.22407 0.23264 -0.22014 0.23646 -0.21667 C 0.24271 -0.19977 0.23438 -0.22014 0.24167 -0.20833 C 0.24271 -0.20671 0.24306 -0.20463 0.24375 -0.20278 C 0.24445 -0.20139 0.24497 -0.19977 0.24584 -0.19861 C 0.25295 -0.18796 0.26163 -0.18032 0.27084 -0.17361 C 0.27622 -0.16967 0.28056 -0.16366 0.28646 -0.16111 C 0.29497 -0.14977 0.28403 -0.16296 0.29375 -0.15555 C 0.29497 -0.15463 0.29566 -0.15254 0.29688 -0.15139 C 0.29844 -0.14977 0.30538 -0.14421 0.30729 -0.14167 C 0.30851 -0.14004 0.3092 -0.13773 0.31042 -0.13611 C 0.31736 -0.12801 0.32674 -0.12315 0.33438 -0.11667 C 0.34497 -0.10787 0.35434 -0.1 0.36667 -0.09583 C 0.38177 -0.08379 0.39983 -0.07963 0.41667 -0.07222 C 0.42275 -0.06944 0.42778 -0.06759 0.43438 -0.06528 C 0.43715 -0.06435 0.44271 -0.0625 0.44271 -0.06227 C 0.44948 -0.05579 0.45521 -0.05185 0.46354 -0.05 C 0.46997 -0.04421 0.47847 -0.04213 0.48542 -0.0375 C 0.4967 -0.02986 0.50955 -0.01991 0.52188 -0.01667 C 0.52622 -0.01088 0.53229 -0.00833 0.53646 -0.00278 C 0.54167 0.00417 0.54566 0.00903 0.55209 0.01389 C 0.55643 0.01713 0.56441 0.01921 0.56771 0.02361 C 0.57327 0.03102 0.58195 0.03542 0.58959 0.0375 C 0.59497 0.04329 0.60174 0.04977 0.60834 0.05278 C 0.61858 0.06296 0.62813 0.07222 0.64063 0.07639 C 0.65018 0.08496 0.63542 0.07246 0.64896 0.08056 C 0.65156 0.08218 0.65382 0.08449 0.65625 0.08611 C 0.65834 0.0875 0.6625 0.09028 0.6625 0.09051 " pathEditMode="relative" rAng="0" ptsTypes="ffffffffffffffffffffffffffffffffffffffffffffffffA">
                                      <p:cBhvr>
                                        <p:cTn id="10" dur="4750" fill="hold"/>
                                        <p:tgtEl>
                                          <p:spTgt spid="7"/>
                                        </p:tgtEl>
                                        <p:attrNameLst>
                                          <p:attrName>ppt_x</p:attrName>
                                          <p:attrName>ppt_y</p:attrName>
                                        </p:attrNameLst>
                                      </p:cBhvr>
                                      <p:rCtr x="33125" y="-9028"/>
                                    </p:animMotion>
                                  </p:childTnLst>
                                </p:cTn>
                              </p:par>
                              <p:par>
                                <p:cTn id="11" presetID="0" presetClass="path" presetSubtype="0" accel="50000" decel="50000" fill="hold" nodeType="withEffect">
                                  <p:stCondLst>
                                    <p:cond delay="0"/>
                                  </p:stCondLst>
                                  <p:childTnLst>
                                    <p:animMotion origin="layout" path="M -5.55556E-7 1.48148E-6 C 0.00885 -0.00023 0.05191 -0.00139 0.06667 -0.00278 C 0.07188 -0.00324 0.0757 -0.00718 0.08021 -0.00972 C 0.08733 -0.01389 0.09219 -0.01435 0.1 -0.01528 C 0.10903 -0.01921 0.11858 -0.01991 0.12813 -0.02083 C 0.17326 -0.01991 0.18142 -0.01968 0.21354 -0.01528 C 0.22309 -0.01111 0.23073 -0.00579 0.23958 1.48148E-6 C 0.25764 0.01204 0.27795 0.02176 0.29792 0.025 C 0.31424 0.03379 0.33142 0.03773 0.34896 0.04028 C 0.36111 0.04421 0.37309 0.04444 0.38524 0.04722 C 0.43385 0.05787 0.48056 0.06389 0.53021 0.06528 C 0.54392 0.07129 0.53195 0.06643 0.56667 0.06805 C 0.5974 0.06944 0.6276 0.075 0.65833 0.075 " pathEditMode="relative" rAng="0" ptsTypes="ffffffffffffA">
                                      <p:cBhvr>
                                        <p:cTn id="12" dur="4750" fill="hold"/>
                                        <p:tgtEl>
                                          <p:spTgt spid="9"/>
                                        </p:tgtEl>
                                        <p:attrNameLst>
                                          <p:attrName>ppt_x</p:attrName>
                                          <p:attrName>ppt_y</p:attrName>
                                        </p:attrNameLst>
                                      </p:cBhvr>
                                      <p:rCtr x="32917" y="270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How to get it wrong, spectacularly</a:t>
            </a:r>
            <a:endParaRPr lang="en-GB" dirty="0"/>
          </a:p>
        </p:txBody>
      </p:sp>
      <p:sp>
        <p:nvSpPr>
          <p:cNvPr id="3" name="Content Placeholder 2"/>
          <p:cNvSpPr>
            <a:spLocks noGrp="1"/>
          </p:cNvSpPr>
          <p:nvPr>
            <p:ph idx="1"/>
          </p:nvPr>
        </p:nvSpPr>
        <p:spPr>
          <a:xfrm>
            <a:off x="467544" y="1340768"/>
            <a:ext cx="8229600" cy="4525963"/>
          </a:xfrm>
        </p:spPr>
        <p:txBody>
          <a:bodyPr>
            <a:normAutofit fontScale="85000" lnSpcReduction="10000"/>
          </a:bodyPr>
          <a:lstStyle/>
          <a:p>
            <a:pPr marL="0" indent="0">
              <a:buNone/>
            </a:pPr>
            <a:r>
              <a:rPr lang="en-GB" dirty="0" smtClean="0"/>
              <a:t>“As </a:t>
            </a:r>
            <a:r>
              <a:rPr lang="en-GB" dirty="0"/>
              <a:t>you massively increase the amount of people who cycle, your figures for deaths go up. On the European table I have here, the Netherlands is fourth from the bottom, with 0.84 per 100,000 of population, whereas </a:t>
            </a:r>
            <a:r>
              <a:rPr lang="en-GB" dirty="0" smtClean="0"/>
              <a:t>we [UK] </a:t>
            </a:r>
            <a:r>
              <a:rPr lang="en-GB" dirty="0"/>
              <a:t>are seventh with 0.17. </a:t>
            </a:r>
            <a:endParaRPr lang="en-GB" dirty="0"/>
          </a:p>
          <a:p>
            <a:pPr marL="0" indent="0">
              <a:buNone/>
            </a:pPr>
            <a:r>
              <a:rPr lang="en-GB" dirty="0" smtClean="0"/>
              <a:t>…</a:t>
            </a:r>
            <a:endParaRPr lang="en-GB" dirty="0" smtClean="0"/>
          </a:p>
          <a:p>
            <a:pPr marL="0" indent="0">
              <a:buNone/>
            </a:pPr>
            <a:r>
              <a:rPr lang="en-GB" b="1" dirty="0" smtClean="0"/>
              <a:t>I </a:t>
            </a:r>
            <a:r>
              <a:rPr lang="en-GB" b="1" dirty="0"/>
              <a:t>think the Netherlands might want to come and see us to find out how we are making sure that so few people are killed in cycling terms as we increase the numbers of people cycling, because the figures would indicate that we can perhaps do a bit better than them</a:t>
            </a:r>
            <a:r>
              <a:rPr lang="en-GB" dirty="0" smtClean="0"/>
              <a:t>.”</a:t>
            </a:r>
            <a:endParaRPr lang="en-GB" dirty="0"/>
          </a:p>
        </p:txBody>
      </p:sp>
      <p:sp>
        <p:nvSpPr>
          <p:cNvPr id="4" name="TextBox 3"/>
          <p:cNvSpPr txBox="1"/>
          <p:nvPr/>
        </p:nvSpPr>
        <p:spPr>
          <a:xfrm>
            <a:off x="539552" y="5877272"/>
            <a:ext cx="8064896" cy="400110"/>
          </a:xfrm>
          <a:prstGeom prst="rect">
            <a:avLst/>
          </a:prstGeom>
          <a:noFill/>
        </p:spPr>
        <p:txBody>
          <a:bodyPr wrap="square" rtlCol="0">
            <a:spAutoFit/>
          </a:bodyPr>
          <a:lstStyle/>
          <a:p>
            <a:r>
              <a:rPr lang="en-GB" sz="2000" dirty="0" smtClean="0"/>
              <a:t>- Road Safety Minister Mike Penning, speaking in the UK Parliament in 2012</a:t>
            </a:r>
            <a:endParaRPr lang="en-GB" sz="2000" dirty="0"/>
          </a:p>
        </p:txBody>
      </p:sp>
    </p:spTree>
    <p:extLst>
      <p:ext uri="{BB962C8B-B14F-4D97-AF65-F5344CB8AC3E}">
        <p14:creationId xmlns:p14="http://schemas.microsoft.com/office/powerpoint/2010/main" val="4014349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058" y="274638"/>
            <a:ext cx="7652294" cy="922114"/>
          </a:xfrm>
        </p:spPr>
        <p:txBody>
          <a:bodyPr>
            <a:normAutofit/>
          </a:bodyPr>
          <a:lstStyle/>
          <a:p>
            <a:r>
              <a:rPr lang="en-GB" sz="3200" dirty="0" smtClean="0"/>
              <a:t>Measuring risk of cycling, wrong and right</a:t>
            </a:r>
            <a:endParaRPr lang="en-GB" sz="3200" dirty="0"/>
          </a:p>
        </p:txBody>
      </p:sp>
      <p:pic>
        <p:nvPicPr>
          <p:cNvPr id="1027"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t="1" b="18652"/>
          <a:stretch/>
        </p:blipFill>
        <p:spPr bwMode="auto">
          <a:xfrm>
            <a:off x="88058" y="1484784"/>
            <a:ext cx="8784976" cy="446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4427984" y="1628800"/>
            <a:ext cx="4445050" cy="44644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37933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4"/>
                                        </p:tgtEl>
                                        <p:attrNameLst>
                                          <p:attrName>ppt_x</p:attrName>
                                        </p:attrNameLst>
                                      </p:cBhvr>
                                      <p:tavLst>
                                        <p:tav tm="0">
                                          <p:val>
                                            <p:strVal val="ppt_x"/>
                                          </p:val>
                                        </p:tav>
                                        <p:tav tm="100000">
                                          <p:val>
                                            <p:strVal val="ppt_x"/>
                                          </p:val>
                                        </p:tav>
                                      </p:tavLst>
                                    </p:anim>
                                    <p:anim calcmode="lin" valueType="num">
                                      <p:cBhvr additive="base">
                                        <p:cTn id="7" dur="500"/>
                                        <p:tgtEl>
                                          <p:spTgt spid="4"/>
                                        </p:tgtEl>
                                        <p:attrNameLst>
                                          <p:attrName>ppt_y</p:attrName>
                                        </p:attrNameLst>
                                      </p:cBhvr>
                                      <p:tavLst>
                                        <p:tav tm="0">
                                          <p:val>
                                            <p:strVal val="ppt_y"/>
                                          </p:val>
                                        </p:tav>
                                        <p:tav tm="100000">
                                          <p:val>
                                            <p:strVal val="1+ppt_h/2"/>
                                          </p:val>
                                        </p:tav>
                                      </p:tavLst>
                                    </p:anim>
                                    <p:set>
                                      <p:cBhvr>
                                        <p:cTn id="8"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a:graphicFrameLocks/>
          </p:cNvGraphicFramePr>
          <p:nvPr>
            <p:extLst>
              <p:ext uri="{D42A27DB-BD31-4B8C-83A1-F6EECF244321}">
                <p14:modId xmlns:p14="http://schemas.microsoft.com/office/powerpoint/2010/main" val="3011576975"/>
              </p:ext>
            </p:extLst>
          </p:nvPr>
        </p:nvGraphicFramePr>
        <p:xfrm>
          <a:off x="467544" y="888272"/>
          <a:ext cx="8208912" cy="5835352"/>
        </p:xfrm>
        <a:graphic>
          <a:graphicData uri="http://schemas.openxmlformats.org/drawingml/2006/chart">
            <c:chart xmlns:c="http://schemas.openxmlformats.org/drawingml/2006/chart" xmlns:r="http://schemas.openxmlformats.org/officeDocument/2006/relationships" r:id="rId2"/>
          </a:graphicData>
        </a:graphic>
      </p:graphicFrame>
      <p:sp>
        <p:nvSpPr>
          <p:cNvPr id="10" name="Rectangle 9"/>
          <p:cNvSpPr/>
          <p:nvPr/>
        </p:nvSpPr>
        <p:spPr>
          <a:xfrm>
            <a:off x="4051240" y="1535308"/>
            <a:ext cx="360040" cy="172819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sz="1100">
              <a:solidFill>
                <a:schemeClr val="bg1"/>
              </a:solidFill>
            </a:endParaRPr>
          </a:p>
        </p:txBody>
      </p:sp>
      <p:sp>
        <p:nvSpPr>
          <p:cNvPr id="11" name="Rectangle 10"/>
          <p:cNvSpPr/>
          <p:nvPr/>
        </p:nvSpPr>
        <p:spPr>
          <a:xfrm>
            <a:off x="4771320" y="4271612"/>
            <a:ext cx="376744" cy="943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solidFill>
                <a:schemeClr val="bg1"/>
              </a:solidFill>
            </a:endParaRPr>
          </a:p>
        </p:txBody>
      </p:sp>
      <p:sp>
        <p:nvSpPr>
          <p:cNvPr id="12" name="Rectangle 11"/>
          <p:cNvSpPr/>
          <p:nvPr/>
        </p:nvSpPr>
        <p:spPr>
          <a:xfrm>
            <a:off x="5491400" y="4559644"/>
            <a:ext cx="396008" cy="594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solidFill>
                <a:schemeClr val="bg1"/>
              </a:solidFill>
            </a:endParaRPr>
          </a:p>
        </p:txBody>
      </p:sp>
      <p:sp>
        <p:nvSpPr>
          <p:cNvPr id="13" name="Rectangle 12"/>
          <p:cNvSpPr/>
          <p:nvPr/>
        </p:nvSpPr>
        <p:spPr>
          <a:xfrm>
            <a:off x="6211480" y="4559644"/>
            <a:ext cx="396008" cy="608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solidFill>
                <a:schemeClr val="bg1"/>
              </a:solidFill>
            </a:endParaRPr>
          </a:p>
        </p:txBody>
      </p:sp>
      <p:sp>
        <p:nvSpPr>
          <p:cNvPr id="14" name="Rectangle 13"/>
          <p:cNvSpPr/>
          <p:nvPr/>
        </p:nvSpPr>
        <p:spPr>
          <a:xfrm>
            <a:off x="7003568" y="4559644"/>
            <a:ext cx="324000" cy="612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solidFill>
                <a:schemeClr val="bg1"/>
              </a:solidFill>
            </a:endParaRPr>
          </a:p>
        </p:txBody>
      </p:sp>
      <p:sp>
        <p:nvSpPr>
          <p:cNvPr id="15" name="Rectangle 14"/>
          <p:cNvSpPr/>
          <p:nvPr/>
        </p:nvSpPr>
        <p:spPr>
          <a:xfrm>
            <a:off x="3331160" y="3911572"/>
            <a:ext cx="324000" cy="50398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solidFill>
                <a:schemeClr val="bg1"/>
              </a:solidFill>
            </a:endParaRPr>
          </a:p>
        </p:txBody>
      </p:sp>
      <p:sp>
        <p:nvSpPr>
          <p:cNvPr id="16" name="Rectangle 15"/>
          <p:cNvSpPr/>
          <p:nvPr/>
        </p:nvSpPr>
        <p:spPr>
          <a:xfrm>
            <a:off x="1818992" y="3695548"/>
            <a:ext cx="376744" cy="522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solidFill>
                <a:schemeClr val="bg1"/>
              </a:solidFill>
            </a:endParaRPr>
          </a:p>
        </p:txBody>
      </p:sp>
      <p:sp>
        <p:nvSpPr>
          <p:cNvPr id="17" name="Rectangle 16"/>
          <p:cNvSpPr/>
          <p:nvPr/>
        </p:nvSpPr>
        <p:spPr>
          <a:xfrm>
            <a:off x="2539072" y="4847676"/>
            <a:ext cx="432048" cy="144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solidFill>
                <a:schemeClr val="bg1"/>
              </a:solidFill>
            </a:endParaRPr>
          </a:p>
        </p:txBody>
      </p:sp>
      <p:sp>
        <p:nvSpPr>
          <p:cNvPr id="18" name="Rectangle 17"/>
          <p:cNvSpPr/>
          <p:nvPr/>
        </p:nvSpPr>
        <p:spPr>
          <a:xfrm>
            <a:off x="4987344" y="3047476"/>
            <a:ext cx="3168352" cy="7920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solidFill>
                <a:schemeClr val="bg1"/>
              </a:solidFill>
            </a:endParaRPr>
          </a:p>
        </p:txBody>
      </p:sp>
      <p:sp>
        <p:nvSpPr>
          <p:cNvPr id="9" name="Rectangle 8"/>
          <p:cNvSpPr/>
          <p:nvPr/>
        </p:nvSpPr>
        <p:spPr>
          <a:xfrm>
            <a:off x="4771320" y="1751332"/>
            <a:ext cx="3672408" cy="10081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solidFill>
                <a:schemeClr val="bg1"/>
              </a:solidFill>
            </a:endParaRPr>
          </a:p>
        </p:txBody>
      </p:sp>
      <p:sp>
        <p:nvSpPr>
          <p:cNvPr id="2" name="TextBox 1"/>
          <p:cNvSpPr txBox="1"/>
          <p:nvPr/>
        </p:nvSpPr>
        <p:spPr>
          <a:xfrm>
            <a:off x="630860" y="332656"/>
            <a:ext cx="6840760" cy="461665"/>
          </a:xfrm>
          <a:prstGeom prst="rect">
            <a:avLst/>
          </a:prstGeom>
          <a:noFill/>
        </p:spPr>
        <p:txBody>
          <a:bodyPr wrap="square" rtlCol="0">
            <a:spAutoFit/>
          </a:bodyPr>
          <a:lstStyle/>
          <a:p>
            <a:r>
              <a:rPr lang="en-GB" sz="2400" dirty="0" smtClean="0"/>
              <a:t>Which road user is involved in the most road deaths?</a:t>
            </a:r>
            <a:endParaRPr lang="en-GB" sz="2400" dirty="0"/>
          </a:p>
        </p:txBody>
      </p:sp>
      <p:sp>
        <p:nvSpPr>
          <p:cNvPr id="3" name="TextBox 2"/>
          <p:cNvSpPr txBox="1"/>
          <p:nvPr/>
        </p:nvSpPr>
        <p:spPr>
          <a:xfrm>
            <a:off x="1782988" y="4000084"/>
            <a:ext cx="448752" cy="276999"/>
          </a:xfrm>
          <a:prstGeom prst="rect">
            <a:avLst/>
          </a:prstGeom>
          <a:noFill/>
        </p:spPr>
        <p:txBody>
          <a:bodyPr wrap="square" rtlCol="0">
            <a:spAutoFit/>
          </a:bodyPr>
          <a:lstStyle/>
          <a:p>
            <a:r>
              <a:rPr lang="en-GB" sz="1200" dirty="0" smtClean="0"/>
              <a:t>453</a:t>
            </a:r>
            <a:endParaRPr lang="en-GB" sz="1200" dirty="0"/>
          </a:p>
        </p:txBody>
      </p:sp>
      <p:sp>
        <p:nvSpPr>
          <p:cNvPr id="19" name="TextBox 18"/>
          <p:cNvSpPr txBox="1"/>
          <p:nvPr/>
        </p:nvSpPr>
        <p:spPr>
          <a:xfrm>
            <a:off x="2544430" y="4781176"/>
            <a:ext cx="448752" cy="276999"/>
          </a:xfrm>
          <a:prstGeom prst="rect">
            <a:avLst/>
          </a:prstGeom>
          <a:noFill/>
        </p:spPr>
        <p:txBody>
          <a:bodyPr wrap="square" rtlCol="0">
            <a:spAutoFit/>
          </a:bodyPr>
          <a:lstStyle/>
          <a:p>
            <a:r>
              <a:rPr lang="en-GB" sz="1200" dirty="0" smtClean="0"/>
              <a:t>107</a:t>
            </a:r>
            <a:endParaRPr lang="en-GB" sz="1200" dirty="0"/>
          </a:p>
        </p:txBody>
      </p:sp>
      <p:sp>
        <p:nvSpPr>
          <p:cNvPr id="20" name="TextBox 19"/>
          <p:cNvSpPr txBox="1"/>
          <p:nvPr/>
        </p:nvSpPr>
        <p:spPr>
          <a:xfrm>
            <a:off x="3268784" y="4201550"/>
            <a:ext cx="448752" cy="276999"/>
          </a:xfrm>
          <a:prstGeom prst="rect">
            <a:avLst/>
          </a:prstGeom>
          <a:noFill/>
        </p:spPr>
        <p:txBody>
          <a:bodyPr wrap="square" rtlCol="0">
            <a:spAutoFit/>
          </a:bodyPr>
          <a:lstStyle/>
          <a:p>
            <a:r>
              <a:rPr lang="en-GB" sz="1200" dirty="0" smtClean="0"/>
              <a:t>362</a:t>
            </a:r>
            <a:endParaRPr lang="en-GB" sz="1200" dirty="0"/>
          </a:p>
        </p:txBody>
      </p:sp>
      <p:sp>
        <p:nvSpPr>
          <p:cNvPr id="4" name="TextBox 3"/>
          <p:cNvSpPr txBox="1"/>
          <p:nvPr/>
        </p:nvSpPr>
        <p:spPr>
          <a:xfrm>
            <a:off x="3995936" y="3047476"/>
            <a:ext cx="504056" cy="276999"/>
          </a:xfrm>
          <a:prstGeom prst="rect">
            <a:avLst/>
          </a:prstGeom>
          <a:noFill/>
        </p:spPr>
        <p:txBody>
          <a:bodyPr wrap="square" rtlCol="0">
            <a:spAutoFit/>
          </a:bodyPr>
          <a:lstStyle>
            <a:defPPr>
              <a:defRPr lang="en-US"/>
            </a:defPPr>
            <a:lvl1pPr>
              <a:defRPr sz="1200"/>
            </a:lvl1pPr>
          </a:lstStyle>
          <a:p>
            <a:r>
              <a:rPr lang="en-GB" dirty="0"/>
              <a:t>883</a:t>
            </a:r>
          </a:p>
        </p:txBody>
      </p:sp>
      <p:sp>
        <p:nvSpPr>
          <p:cNvPr id="21" name="TextBox 20"/>
          <p:cNvSpPr txBox="1"/>
          <p:nvPr/>
        </p:nvSpPr>
        <p:spPr>
          <a:xfrm>
            <a:off x="4860032" y="4937813"/>
            <a:ext cx="288032" cy="276999"/>
          </a:xfrm>
          <a:prstGeom prst="rect">
            <a:avLst/>
          </a:prstGeom>
          <a:noFill/>
        </p:spPr>
        <p:txBody>
          <a:bodyPr wrap="square" rtlCol="0">
            <a:spAutoFit/>
          </a:bodyPr>
          <a:lstStyle>
            <a:defPPr>
              <a:defRPr lang="en-US"/>
            </a:defPPr>
            <a:lvl1pPr>
              <a:defRPr sz="1200"/>
            </a:lvl1pPr>
          </a:lstStyle>
          <a:p>
            <a:r>
              <a:rPr lang="en-GB" dirty="0"/>
              <a:t>7</a:t>
            </a:r>
          </a:p>
        </p:txBody>
      </p:sp>
      <p:sp>
        <p:nvSpPr>
          <p:cNvPr id="22" name="TextBox 21"/>
          <p:cNvSpPr txBox="1"/>
          <p:nvPr/>
        </p:nvSpPr>
        <p:spPr>
          <a:xfrm>
            <a:off x="5510664" y="4937813"/>
            <a:ext cx="376744" cy="276999"/>
          </a:xfrm>
          <a:prstGeom prst="rect">
            <a:avLst/>
          </a:prstGeom>
          <a:noFill/>
        </p:spPr>
        <p:txBody>
          <a:bodyPr wrap="square" rtlCol="0">
            <a:spAutoFit/>
          </a:bodyPr>
          <a:lstStyle>
            <a:defPPr>
              <a:defRPr lang="en-US"/>
            </a:defPPr>
            <a:lvl1pPr>
              <a:defRPr sz="1200"/>
            </a:lvl1pPr>
          </a:lstStyle>
          <a:p>
            <a:r>
              <a:rPr lang="en-GB" dirty="0" smtClean="0"/>
              <a:t>34</a:t>
            </a:r>
            <a:endParaRPr lang="en-GB" dirty="0"/>
          </a:p>
        </p:txBody>
      </p:sp>
      <p:sp>
        <p:nvSpPr>
          <p:cNvPr id="23" name="TextBox 22"/>
          <p:cNvSpPr txBox="1"/>
          <p:nvPr/>
        </p:nvSpPr>
        <p:spPr>
          <a:xfrm>
            <a:off x="6300192" y="4955576"/>
            <a:ext cx="360040" cy="276999"/>
          </a:xfrm>
          <a:prstGeom prst="rect">
            <a:avLst/>
          </a:prstGeom>
          <a:noFill/>
        </p:spPr>
        <p:txBody>
          <a:bodyPr wrap="square" rtlCol="0">
            <a:spAutoFit/>
          </a:bodyPr>
          <a:lstStyle>
            <a:defPPr>
              <a:defRPr lang="en-US"/>
            </a:defPPr>
            <a:lvl1pPr>
              <a:defRPr sz="1200"/>
            </a:lvl1pPr>
          </a:lstStyle>
          <a:p>
            <a:r>
              <a:rPr lang="en-GB" dirty="0" smtClean="0"/>
              <a:t>27</a:t>
            </a:r>
            <a:endParaRPr lang="en-GB" dirty="0"/>
          </a:p>
        </p:txBody>
      </p:sp>
      <p:sp>
        <p:nvSpPr>
          <p:cNvPr id="24" name="TextBox 23"/>
          <p:cNvSpPr txBox="1"/>
          <p:nvPr/>
        </p:nvSpPr>
        <p:spPr>
          <a:xfrm>
            <a:off x="7003568" y="4955576"/>
            <a:ext cx="360040" cy="276999"/>
          </a:xfrm>
          <a:prstGeom prst="rect">
            <a:avLst/>
          </a:prstGeom>
          <a:noFill/>
        </p:spPr>
        <p:txBody>
          <a:bodyPr wrap="square" rtlCol="0">
            <a:spAutoFit/>
          </a:bodyPr>
          <a:lstStyle>
            <a:defPPr>
              <a:defRPr lang="en-US"/>
            </a:defPPr>
            <a:lvl1pPr>
              <a:defRPr sz="1200"/>
            </a:lvl1pPr>
          </a:lstStyle>
          <a:p>
            <a:r>
              <a:rPr lang="en-GB" dirty="0" smtClean="0"/>
              <a:t>28</a:t>
            </a:r>
            <a:endParaRPr lang="en-GB" dirty="0"/>
          </a:p>
        </p:txBody>
      </p:sp>
    </p:spTree>
    <p:extLst>
      <p:ext uri="{BB962C8B-B14F-4D97-AF65-F5344CB8AC3E}">
        <p14:creationId xmlns:p14="http://schemas.microsoft.com/office/powerpoint/2010/main" val="453444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4" fill="hold" grpId="0" nodeType="clickEffect">
                                  <p:stCondLst>
                                    <p:cond delay="0"/>
                                  </p:stCondLst>
                                  <p:childTnLst>
                                    <p:animEffect transition="out" filter="wipe(down)">
                                      <p:cBhvr>
                                        <p:cTn id="6" dur="1600"/>
                                        <p:tgtEl>
                                          <p:spTgt spid="10"/>
                                        </p:tgtEl>
                                      </p:cBhvr>
                                    </p:animEffect>
                                    <p:set>
                                      <p:cBhvr>
                                        <p:cTn id="7" dur="1" fill="hold">
                                          <p:stCondLst>
                                            <p:cond delay="1599"/>
                                          </p:stCondLst>
                                        </p:cTn>
                                        <p:tgtEl>
                                          <p:spTgt spid="10"/>
                                        </p:tgtEl>
                                        <p:attrNameLst>
                                          <p:attrName>style.visibility</p:attrName>
                                        </p:attrNameLst>
                                      </p:cBhvr>
                                      <p:to>
                                        <p:strVal val="hidden"/>
                                      </p:to>
                                    </p:set>
                                  </p:childTnLst>
                                </p:cTn>
                              </p:par>
                              <p:par>
                                <p:cTn id="8" presetID="22" presetClass="exit" presetSubtype="4" fill="hold" grpId="0" nodeType="withEffect">
                                  <p:stCondLst>
                                    <p:cond delay="800"/>
                                  </p:stCondLst>
                                  <p:childTnLst>
                                    <p:animEffect transition="out" filter="wipe(down)">
                                      <p:cBhvr>
                                        <p:cTn id="9" dur="800"/>
                                        <p:tgtEl>
                                          <p:spTgt spid="11"/>
                                        </p:tgtEl>
                                      </p:cBhvr>
                                    </p:animEffect>
                                    <p:set>
                                      <p:cBhvr>
                                        <p:cTn id="10" dur="1" fill="hold">
                                          <p:stCondLst>
                                            <p:cond delay="799"/>
                                          </p:stCondLst>
                                        </p:cTn>
                                        <p:tgtEl>
                                          <p:spTgt spid="11"/>
                                        </p:tgtEl>
                                        <p:attrNameLst>
                                          <p:attrName>style.visibility</p:attrName>
                                        </p:attrNameLst>
                                      </p:cBhvr>
                                      <p:to>
                                        <p:strVal val="hidden"/>
                                      </p:to>
                                    </p:set>
                                  </p:childTnLst>
                                </p:cTn>
                              </p:par>
                              <p:par>
                                <p:cTn id="11" presetID="22" presetClass="exit" presetSubtype="4" fill="hold" grpId="0" nodeType="withEffect">
                                  <p:stCondLst>
                                    <p:cond delay="700"/>
                                  </p:stCondLst>
                                  <p:childTnLst>
                                    <p:animEffect transition="out" filter="wipe(down)">
                                      <p:cBhvr>
                                        <p:cTn id="12" dur="500"/>
                                        <p:tgtEl>
                                          <p:spTgt spid="15"/>
                                        </p:tgtEl>
                                      </p:cBhvr>
                                    </p:animEffect>
                                    <p:set>
                                      <p:cBhvr>
                                        <p:cTn id="13" dur="1" fill="hold">
                                          <p:stCondLst>
                                            <p:cond delay="499"/>
                                          </p:stCondLst>
                                        </p:cTn>
                                        <p:tgtEl>
                                          <p:spTgt spid="15"/>
                                        </p:tgtEl>
                                        <p:attrNameLst>
                                          <p:attrName>style.visibility</p:attrName>
                                        </p:attrNameLst>
                                      </p:cBhvr>
                                      <p:to>
                                        <p:strVal val="hidden"/>
                                      </p:to>
                                    </p:set>
                                  </p:childTnLst>
                                </p:cTn>
                              </p:par>
                              <p:par>
                                <p:cTn id="14" presetID="22" presetClass="exit" presetSubtype="4" fill="hold" grpId="0" nodeType="withEffect">
                                  <p:stCondLst>
                                    <p:cond delay="800"/>
                                  </p:stCondLst>
                                  <p:childTnLst>
                                    <p:animEffect transition="out" filter="wipe(down)">
                                      <p:cBhvr>
                                        <p:cTn id="15" dur="500"/>
                                        <p:tgtEl>
                                          <p:spTgt spid="17"/>
                                        </p:tgtEl>
                                      </p:cBhvr>
                                    </p:animEffect>
                                    <p:set>
                                      <p:cBhvr>
                                        <p:cTn id="16" dur="1" fill="hold">
                                          <p:stCondLst>
                                            <p:cond delay="499"/>
                                          </p:stCondLst>
                                        </p:cTn>
                                        <p:tgtEl>
                                          <p:spTgt spid="17"/>
                                        </p:tgtEl>
                                        <p:attrNameLst>
                                          <p:attrName>style.visibility</p:attrName>
                                        </p:attrNameLst>
                                      </p:cBhvr>
                                      <p:to>
                                        <p:strVal val="hidden"/>
                                      </p:to>
                                    </p:set>
                                  </p:childTnLst>
                                </p:cTn>
                              </p:par>
                              <p:par>
                                <p:cTn id="17" presetID="22" presetClass="exit" presetSubtype="4" fill="hold" grpId="0" nodeType="withEffect">
                                  <p:stCondLst>
                                    <p:cond delay="900"/>
                                  </p:stCondLst>
                                  <p:childTnLst>
                                    <p:animEffect transition="out" filter="wipe(down)">
                                      <p:cBhvr>
                                        <p:cTn id="18" dur="500"/>
                                        <p:tgtEl>
                                          <p:spTgt spid="16"/>
                                        </p:tgtEl>
                                      </p:cBhvr>
                                    </p:animEffect>
                                    <p:set>
                                      <p:cBhvr>
                                        <p:cTn id="19" dur="1" fill="hold">
                                          <p:stCondLst>
                                            <p:cond delay="499"/>
                                          </p:stCondLst>
                                        </p:cTn>
                                        <p:tgtEl>
                                          <p:spTgt spid="16"/>
                                        </p:tgtEl>
                                        <p:attrNameLst>
                                          <p:attrName>style.visibility</p:attrName>
                                        </p:attrNameLst>
                                      </p:cBhvr>
                                      <p:to>
                                        <p:strVal val="hidden"/>
                                      </p:to>
                                    </p:set>
                                  </p:childTnLst>
                                </p:cTn>
                              </p:par>
                              <p:par>
                                <p:cTn id="20" presetID="22" presetClass="exit" presetSubtype="4" fill="hold" grpId="0" nodeType="withEffect">
                                  <p:stCondLst>
                                    <p:cond delay="900"/>
                                  </p:stCondLst>
                                  <p:childTnLst>
                                    <p:animEffect transition="out" filter="wipe(down)">
                                      <p:cBhvr>
                                        <p:cTn id="21" dur="500"/>
                                        <p:tgtEl>
                                          <p:spTgt spid="13"/>
                                        </p:tgtEl>
                                      </p:cBhvr>
                                    </p:animEffect>
                                    <p:set>
                                      <p:cBhvr>
                                        <p:cTn id="22" dur="1" fill="hold">
                                          <p:stCondLst>
                                            <p:cond delay="499"/>
                                          </p:stCondLst>
                                        </p:cTn>
                                        <p:tgtEl>
                                          <p:spTgt spid="13"/>
                                        </p:tgtEl>
                                        <p:attrNameLst>
                                          <p:attrName>style.visibility</p:attrName>
                                        </p:attrNameLst>
                                      </p:cBhvr>
                                      <p:to>
                                        <p:strVal val="hidden"/>
                                      </p:to>
                                    </p:set>
                                  </p:childTnLst>
                                </p:cTn>
                              </p:par>
                              <p:par>
                                <p:cTn id="23" presetID="22" presetClass="exit" presetSubtype="4" fill="hold" grpId="0" nodeType="withEffect">
                                  <p:stCondLst>
                                    <p:cond delay="900"/>
                                  </p:stCondLst>
                                  <p:childTnLst>
                                    <p:animEffect transition="out" filter="wipe(down)">
                                      <p:cBhvr>
                                        <p:cTn id="24" dur="1000"/>
                                        <p:tgtEl>
                                          <p:spTgt spid="14"/>
                                        </p:tgtEl>
                                      </p:cBhvr>
                                    </p:animEffect>
                                    <p:set>
                                      <p:cBhvr>
                                        <p:cTn id="25" dur="1" fill="hold">
                                          <p:stCondLst>
                                            <p:cond delay="999"/>
                                          </p:stCondLst>
                                        </p:cTn>
                                        <p:tgtEl>
                                          <p:spTgt spid="14"/>
                                        </p:tgtEl>
                                        <p:attrNameLst>
                                          <p:attrName>style.visibility</p:attrName>
                                        </p:attrNameLst>
                                      </p:cBhvr>
                                      <p:to>
                                        <p:strVal val="hidden"/>
                                      </p:to>
                                    </p:set>
                                  </p:childTnLst>
                                </p:cTn>
                              </p:par>
                              <p:par>
                                <p:cTn id="26" presetID="22" presetClass="exit" presetSubtype="4" fill="hold" grpId="0" nodeType="withEffect">
                                  <p:stCondLst>
                                    <p:cond delay="900"/>
                                  </p:stCondLst>
                                  <p:childTnLst>
                                    <p:animEffect transition="out" filter="wipe(down)">
                                      <p:cBhvr>
                                        <p:cTn id="27" dur="1300"/>
                                        <p:tgtEl>
                                          <p:spTgt spid="18"/>
                                        </p:tgtEl>
                                      </p:cBhvr>
                                    </p:animEffect>
                                    <p:set>
                                      <p:cBhvr>
                                        <p:cTn id="28" dur="1" fill="hold">
                                          <p:stCondLst>
                                            <p:cond delay="1299"/>
                                          </p:stCondLst>
                                        </p:cTn>
                                        <p:tgtEl>
                                          <p:spTgt spid="18"/>
                                        </p:tgtEl>
                                        <p:attrNameLst>
                                          <p:attrName>style.visibility</p:attrName>
                                        </p:attrNameLst>
                                      </p:cBhvr>
                                      <p:to>
                                        <p:strVal val="hidden"/>
                                      </p:to>
                                    </p:set>
                                  </p:childTnLst>
                                </p:cTn>
                              </p:par>
                              <p:par>
                                <p:cTn id="29" presetID="22" presetClass="exit" presetSubtype="4" fill="hold" grpId="0" nodeType="withEffect">
                                  <p:stCondLst>
                                    <p:cond delay="1000"/>
                                  </p:stCondLst>
                                  <p:childTnLst>
                                    <p:animEffect transition="out" filter="wipe(down)">
                                      <p:cBhvr>
                                        <p:cTn id="30" dur="700"/>
                                        <p:tgtEl>
                                          <p:spTgt spid="12"/>
                                        </p:tgtEl>
                                      </p:cBhvr>
                                    </p:animEffect>
                                    <p:set>
                                      <p:cBhvr>
                                        <p:cTn id="31" dur="1" fill="hold">
                                          <p:stCondLst>
                                            <p:cond delay="699"/>
                                          </p:stCondLst>
                                        </p:cTn>
                                        <p:tgtEl>
                                          <p:spTgt spid="12"/>
                                        </p:tgtEl>
                                        <p:attrNameLst>
                                          <p:attrName>style.visibility</p:attrName>
                                        </p:attrNameLst>
                                      </p:cBhvr>
                                      <p:to>
                                        <p:strVal val="hidden"/>
                                      </p:to>
                                    </p:set>
                                  </p:childTnLst>
                                </p:cTn>
                              </p:par>
                              <p:par>
                                <p:cTn id="32" presetID="22" presetClass="exit" presetSubtype="4" fill="hold" grpId="0" nodeType="withEffect">
                                  <p:stCondLst>
                                    <p:cond delay="0"/>
                                  </p:stCondLst>
                                  <p:childTnLst>
                                    <p:animEffect transition="out" filter="wipe(down)">
                                      <p:cBhvr>
                                        <p:cTn id="33" dur="500"/>
                                        <p:tgtEl>
                                          <p:spTgt spid="3"/>
                                        </p:tgtEl>
                                      </p:cBhvr>
                                    </p:animEffect>
                                    <p:set>
                                      <p:cBhvr>
                                        <p:cTn id="34" dur="1" fill="hold">
                                          <p:stCondLst>
                                            <p:cond delay="499"/>
                                          </p:stCondLst>
                                        </p:cTn>
                                        <p:tgtEl>
                                          <p:spTgt spid="3"/>
                                        </p:tgtEl>
                                        <p:attrNameLst>
                                          <p:attrName>style.visibility</p:attrName>
                                        </p:attrNameLst>
                                      </p:cBhvr>
                                      <p:to>
                                        <p:strVal val="hidden"/>
                                      </p:to>
                                    </p:set>
                                  </p:childTnLst>
                                </p:cTn>
                              </p:par>
                              <p:par>
                                <p:cTn id="35" presetID="22" presetClass="exit" presetSubtype="4" fill="hold" grpId="0" nodeType="withEffect">
                                  <p:stCondLst>
                                    <p:cond delay="0"/>
                                  </p:stCondLst>
                                  <p:childTnLst>
                                    <p:animEffect transition="out" filter="wipe(down)">
                                      <p:cBhvr>
                                        <p:cTn id="36" dur="500"/>
                                        <p:tgtEl>
                                          <p:spTgt spid="19"/>
                                        </p:tgtEl>
                                      </p:cBhvr>
                                    </p:animEffect>
                                    <p:set>
                                      <p:cBhvr>
                                        <p:cTn id="37" dur="1" fill="hold">
                                          <p:stCondLst>
                                            <p:cond delay="499"/>
                                          </p:stCondLst>
                                        </p:cTn>
                                        <p:tgtEl>
                                          <p:spTgt spid="19"/>
                                        </p:tgtEl>
                                        <p:attrNameLst>
                                          <p:attrName>style.visibility</p:attrName>
                                        </p:attrNameLst>
                                      </p:cBhvr>
                                      <p:to>
                                        <p:strVal val="hidden"/>
                                      </p:to>
                                    </p:set>
                                  </p:childTnLst>
                                </p:cTn>
                              </p:par>
                              <p:par>
                                <p:cTn id="38" presetID="22" presetClass="exit" presetSubtype="4" fill="hold" grpId="0" nodeType="withEffect">
                                  <p:stCondLst>
                                    <p:cond delay="0"/>
                                  </p:stCondLst>
                                  <p:childTnLst>
                                    <p:animEffect transition="out" filter="wipe(down)">
                                      <p:cBhvr>
                                        <p:cTn id="39" dur="500"/>
                                        <p:tgtEl>
                                          <p:spTgt spid="20"/>
                                        </p:tgtEl>
                                      </p:cBhvr>
                                    </p:animEffect>
                                    <p:set>
                                      <p:cBhvr>
                                        <p:cTn id="40" dur="1" fill="hold">
                                          <p:stCondLst>
                                            <p:cond delay="499"/>
                                          </p:stCondLst>
                                        </p:cTn>
                                        <p:tgtEl>
                                          <p:spTgt spid="20"/>
                                        </p:tgtEl>
                                        <p:attrNameLst>
                                          <p:attrName>style.visibility</p:attrName>
                                        </p:attrNameLst>
                                      </p:cBhvr>
                                      <p:to>
                                        <p:strVal val="hidden"/>
                                      </p:to>
                                    </p:set>
                                  </p:childTnLst>
                                </p:cTn>
                              </p:par>
                              <p:par>
                                <p:cTn id="41" presetID="22" presetClass="exit" presetSubtype="4" fill="hold" grpId="0" nodeType="withEffect">
                                  <p:stCondLst>
                                    <p:cond delay="0"/>
                                  </p:stCondLst>
                                  <p:childTnLst>
                                    <p:animEffect transition="out" filter="wipe(down)">
                                      <p:cBhvr>
                                        <p:cTn id="42" dur="600"/>
                                        <p:tgtEl>
                                          <p:spTgt spid="4"/>
                                        </p:tgtEl>
                                      </p:cBhvr>
                                    </p:animEffect>
                                    <p:set>
                                      <p:cBhvr>
                                        <p:cTn id="43" dur="1" fill="hold">
                                          <p:stCondLst>
                                            <p:cond delay="599"/>
                                          </p:stCondLst>
                                        </p:cTn>
                                        <p:tgtEl>
                                          <p:spTgt spid="4"/>
                                        </p:tgtEl>
                                        <p:attrNameLst>
                                          <p:attrName>style.visibility</p:attrName>
                                        </p:attrNameLst>
                                      </p:cBhvr>
                                      <p:to>
                                        <p:strVal val="hidden"/>
                                      </p:to>
                                    </p:set>
                                  </p:childTnLst>
                                </p:cTn>
                              </p:par>
                              <p:par>
                                <p:cTn id="44" presetID="22" presetClass="exit" presetSubtype="4" fill="hold" grpId="0" nodeType="withEffect">
                                  <p:stCondLst>
                                    <p:cond delay="0"/>
                                  </p:stCondLst>
                                  <p:childTnLst>
                                    <p:animEffect transition="out" filter="wipe(down)">
                                      <p:cBhvr>
                                        <p:cTn id="45" dur="500"/>
                                        <p:tgtEl>
                                          <p:spTgt spid="21"/>
                                        </p:tgtEl>
                                      </p:cBhvr>
                                    </p:animEffect>
                                    <p:set>
                                      <p:cBhvr>
                                        <p:cTn id="46" dur="1" fill="hold">
                                          <p:stCondLst>
                                            <p:cond delay="499"/>
                                          </p:stCondLst>
                                        </p:cTn>
                                        <p:tgtEl>
                                          <p:spTgt spid="21"/>
                                        </p:tgtEl>
                                        <p:attrNameLst>
                                          <p:attrName>style.visibility</p:attrName>
                                        </p:attrNameLst>
                                      </p:cBhvr>
                                      <p:to>
                                        <p:strVal val="hidden"/>
                                      </p:to>
                                    </p:set>
                                  </p:childTnLst>
                                </p:cTn>
                              </p:par>
                              <p:par>
                                <p:cTn id="47" presetID="22" presetClass="exit" presetSubtype="4" fill="hold" grpId="0" nodeType="withEffect">
                                  <p:stCondLst>
                                    <p:cond delay="200"/>
                                  </p:stCondLst>
                                  <p:childTnLst>
                                    <p:animEffect transition="out" filter="wipe(down)">
                                      <p:cBhvr>
                                        <p:cTn id="48" dur="500"/>
                                        <p:tgtEl>
                                          <p:spTgt spid="22"/>
                                        </p:tgtEl>
                                      </p:cBhvr>
                                    </p:animEffect>
                                    <p:set>
                                      <p:cBhvr>
                                        <p:cTn id="49" dur="1" fill="hold">
                                          <p:stCondLst>
                                            <p:cond delay="499"/>
                                          </p:stCondLst>
                                        </p:cTn>
                                        <p:tgtEl>
                                          <p:spTgt spid="22"/>
                                        </p:tgtEl>
                                        <p:attrNameLst>
                                          <p:attrName>style.visibility</p:attrName>
                                        </p:attrNameLst>
                                      </p:cBhvr>
                                      <p:to>
                                        <p:strVal val="hidden"/>
                                      </p:to>
                                    </p:set>
                                  </p:childTnLst>
                                </p:cTn>
                              </p:par>
                              <p:par>
                                <p:cTn id="50" presetID="22" presetClass="exit" presetSubtype="4" fill="hold" grpId="0" nodeType="withEffect">
                                  <p:stCondLst>
                                    <p:cond delay="200"/>
                                  </p:stCondLst>
                                  <p:childTnLst>
                                    <p:animEffect transition="out" filter="wipe(down)">
                                      <p:cBhvr>
                                        <p:cTn id="51" dur="500"/>
                                        <p:tgtEl>
                                          <p:spTgt spid="23"/>
                                        </p:tgtEl>
                                      </p:cBhvr>
                                    </p:animEffect>
                                    <p:set>
                                      <p:cBhvr>
                                        <p:cTn id="52" dur="1" fill="hold">
                                          <p:stCondLst>
                                            <p:cond delay="499"/>
                                          </p:stCondLst>
                                        </p:cTn>
                                        <p:tgtEl>
                                          <p:spTgt spid="23"/>
                                        </p:tgtEl>
                                        <p:attrNameLst>
                                          <p:attrName>style.visibility</p:attrName>
                                        </p:attrNameLst>
                                      </p:cBhvr>
                                      <p:to>
                                        <p:strVal val="hidden"/>
                                      </p:to>
                                    </p:set>
                                  </p:childTnLst>
                                </p:cTn>
                              </p:par>
                              <p:par>
                                <p:cTn id="53" presetID="22" presetClass="exit" presetSubtype="4" fill="hold" grpId="0" nodeType="withEffect">
                                  <p:stCondLst>
                                    <p:cond delay="200"/>
                                  </p:stCondLst>
                                  <p:childTnLst>
                                    <p:animEffect transition="out" filter="wipe(down)">
                                      <p:cBhvr>
                                        <p:cTn id="54" dur="500"/>
                                        <p:tgtEl>
                                          <p:spTgt spid="24"/>
                                        </p:tgtEl>
                                      </p:cBhvr>
                                    </p:animEffect>
                                    <p:set>
                                      <p:cBhvr>
                                        <p:cTn id="55" dur="1" fill="hold">
                                          <p:stCondLst>
                                            <p:cond delay="499"/>
                                          </p:stCondLst>
                                        </p:cTn>
                                        <p:tgtEl>
                                          <p:spTgt spid="24"/>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1" presetClass="exit" presetSubtype="0" fill="hold" grpId="0" nodeType="clickEffect">
                                  <p:stCondLst>
                                    <p:cond delay="0"/>
                                  </p:stCondLst>
                                  <p:childTnLst>
                                    <p:set>
                                      <p:cBhvr>
                                        <p:cTn id="59" dur="1" fill="hold">
                                          <p:stCondLst>
                                            <p:cond delay="0"/>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4" grpId="0" animBg="1"/>
      <p:bldP spid="15" grpId="0" animBg="1"/>
      <p:bldP spid="16" grpId="0" animBg="1"/>
      <p:bldP spid="17" grpId="0" animBg="1"/>
      <p:bldP spid="18" grpId="0" animBg="1"/>
      <p:bldP spid="9" grpId="0" animBg="1"/>
      <p:bldP spid="3" grpId="0"/>
      <p:bldP spid="19" grpId="0"/>
      <p:bldP spid="20" grpId="0"/>
      <p:bldP spid="4" grpId="0"/>
      <p:bldP spid="21" grpId="0"/>
      <p:bldP spid="22" grpId="0"/>
      <p:bldP spid="23" grpId="0"/>
      <p:bldP spid="2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3131680655"/>
              </p:ext>
            </p:extLst>
          </p:nvPr>
        </p:nvGraphicFramePr>
        <p:xfrm>
          <a:off x="683568" y="980728"/>
          <a:ext cx="6984776" cy="5605636"/>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1"/>
          <p:cNvSpPr txBox="1">
            <a:spLocks noGrp="1"/>
          </p:cNvSpPr>
          <p:nvPr>
            <p:ph type="title"/>
          </p:nvPr>
        </p:nvSpPr>
        <p:spPr>
          <a:xfrm>
            <a:off x="457200" y="274638"/>
            <a:ext cx="7283152" cy="850106"/>
          </a:xfrm>
          <a:prstGeom prst="rect">
            <a:avLst/>
          </a:prstGeom>
        </p:spPr>
        <p:txBody>
          <a:bodyPr wrap="square"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GB" sz="2000" b="1" dirty="0"/>
              <a:t>Which</a:t>
            </a:r>
            <a:r>
              <a:rPr lang="en-GB" sz="2000" b="1" baseline="0" dirty="0"/>
              <a:t> road user represents the most </a:t>
            </a:r>
            <a:r>
              <a:rPr lang="en-GB" sz="2000" b="1" baseline="0" dirty="0" smtClean="0"/>
              <a:t>danger per mile </a:t>
            </a:r>
            <a:r>
              <a:rPr lang="en-GB" sz="2000" b="1" baseline="0" dirty="0"/>
              <a:t>travelled?</a:t>
            </a:r>
            <a:endParaRPr lang="en-GB" sz="2000" b="1" dirty="0"/>
          </a:p>
        </p:txBody>
      </p:sp>
      <p:sp>
        <p:nvSpPr>
          <p:cNvPr id="6" name="Rectangle 5"/>
          <p:cNvSpPr/>
          <p:nvPr/>
        </p:nvSpPr>
        <p:spPr>
          <a:xfrm>
            <a:off x="1903165" y="4581128"/>
            <a:ext cx="376744" cy="565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solidFill>
                <a:schemeClr val="bg1"/>
              </a:solidFill>
            </a:endParaRPr>
          </a:p>
        </p:txBody>
      </p:sp>
      <p:sp>
        <p:nvSpPr>
          <p:cNvPr id="7" name="Rectangle 6"/>
          <p:cNvSpPr/>
          <p:nvPr/>
        </p:nvSpPr>
        <p:spPr>
          <a:xfrm>
            <a:off x="2771800" y="2924944"/>
            <a:ext cx="376744" cy="222138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solidFill>
                <a:schemeClr val="bg1"/>
              </a:solidFill>
            </a:endParaRPr>
          </a:p>
        </p:txBody>
      </p:sp>
      <p:sp>
        <p:nvSpPr>
          <p:cNvPr id="8" name="Rectangle 7"/>
          <p:cNvSpPr/>
          <p:nvPr/>
        </p:nvSpPr>
        <p:spPr>
          <a:xfrm>
            <a:off x="3563888" y="2937123"/>
            <a:ext cx="376744" cy="2210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solidFill>
                <a:schemeClr val="bg1"/>
              </a:solidFill>
            </a:endParaRPr>
          </a:p>
        </p:txBody>
      </p:sp>
      <p:sp>
        <p:nvSpPr>
          <p:cNvPr id="10" name="Rectangle 9"/>
          <p:cNvSpPr/>
          <p:nvPr/>
        </p:nvSpPr>
        <p:spPr>
          <a:xfrm>
            <a:off x="4427984" y="1700808"/>
            <a:ext cx="376744" cy="34455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solidFill>
                <a:schemeClr val="bg1"/>
              </a:solidFill>
            </a:endParaRPr>
          </a:p>
        </p:txBody>
      </p:sp>
      <p:sp>
        <p:nvSpPr>
          <p:cNvPr id="11" name="Rectangle 10"/>
          <p:cNvSpPr/>
          <p:nvPr/>
        </p:nvSpPr>
        <p:spPr>
          <a:xfrm>
            <a:off x="5250160" y="3891409"/>
            <a:ext cx="376744" cy="125611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solidFill>
                <a:schemeClr val="bg1"/>
              </a:solidFill>
            </a:endParaRPr>
          </a:p>
        </p:txBody>
      </p:sp>
      <p:sp>
        <p:nvSpPr>
          <p:cNvPr id="12" name="Rectangle 11"/>
          <p:cNvSpPr/>
          <p:nvPr/>
        </p:nvSpPr>
        <p:spPr>
          <a:xfrm>
            <a:off x="6084168" y="3068960"/>
            <a:ext cx="376744" cy="20785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solidFill>
                <a:schemeClr val="bg1"/>
              </a:solidFill>
            </a:endParaRPr>
          </a:p>
        </p:txBody>
      </p:sp>
    </p:spTree>
    <p:extLst>
      <p:ext uri="{BB962C8B-B14F-4D97-AF65-F5344CB8AC3E}">
        <p14:creationId xmlns:p14="http://schemas.microsoft.com/office/powerpoint/2010/main" val="810556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4" fill="hold" grpId="0" nodeType="clickEffect">
                                  <p:stCondLst>
                                    <p:cond delay="0"/>
                                  </p:stCondLst>
                                  <p:childTnLst>
                                    <p:animEffect transition="out" filter="wipe(down)">
                                      <p:cBhvr>
                                        <p:cTn id="6" dur="1400"/>
                                        <p:tgtEl>
                                          <p:spTgt spid="6"/>
                                        </p:tgtEl>
                                      </p:cBhvr>
                                    </p:animEffect>
                                    <p:set>
                                      <p:cBhvr>
                                        <p:cTn id="7" dur="1" fill="hold">
                                          <p:stCondLst>
                                            <p:cond delay="1399"/>
                                          </p:stCondLst>
                                        </p:cTn>
                                        <p:tgtEl>
                                          <p:spTgt spid="6"/>
                                        </p:tgtEl>
                                        <p:attrNameLst>
                                          <p:attrName>style.visibility</p:attrName>
                                        </p:attrNameLst>
                                      </p:cBhvr>
                                      <p:to>
                                        <p:strVal val="hidden"/>
                                      </p:to>
                                    </p:set>
                                  </p:childTnLst>
                                </p:cTn>
                              </p:par>
                              <p:par>
                                <p:cTn id="8" presetID="22" presetClass="exit" presetSubtype="4" fill="hold" grpId="0" nodeType="withEffect">
                                  <p:stCondLst>
                                    <p:cond delay="800"/>
                                  </p:stCondLst>
                                  <p:childTnLst>
                                    <p:animEffect transition="out" filter="wipe(down)">
                                      <p:cBhvr>
                                        <p:cTn id="9" dur="1500"/>
                                        <p:tgtEl>
                                          <p:spTgt spid="7"/>
                                        </p:tgtEl>
                                      </p:cBhvr>
                                    </p:animEffect>
                                    <p:set>
                                      <p:cBhvr>
                                        <p:cTn id="10" dur="1" fill="hold">
                                          <p:stCondLst>
                                            <p:cond delay="1499"/>
                                          </p:stCondLst>
                                        </p:cTn>
                                        <p:tgtEl>
                                          <p:spTgt spid="7"/>
                                        </p:tgtEl>
                                        <p:attrNameLst>
                                          <p:attrName>style.visibility</p:attrName>
                                        </p:attrNameLst>
                                      </p:cBhvr>
                                      <p:to>
                                        <p:strVal val="hidden"/>
                                      </p:to>
                                    </p:set>
                                  </p:childTnLst>
                                </p:cTn>
                              </p:par>
                              <p:par>
                                <p:cTn id="11" presetID="22" presetClass="exit" presetSubtype="4" fill="hold" grpId="0" nodeType="withEffect">
                                  <p:stCondLst>
                                    <p:cond delay="900"/>
                                  </p:stCondLst>
                                  <p:childTnLst>
                                    <p:animEffect transition="out" filter="wipe(down)">
                                      <p:cBhvr>
                                        <p:cTn id="12" dur="2100"/>
                                        <p:tgtEl>
                                          <p:spTgt spid="8"/>
                                        </p:tgtEl>
                                      </p:cBhvr>
                                    </p:animEffect>
                                    <p:set>
                                      <p:cBhvr>
                                        <p:cTn id="13" dur="1" fill="hold">
                                          <p:stCondLst>
                                            <p:cond delay="2099"/>
                                          </p:stCondLst>
                                        </p:cTn>
                                        <p:tgtEl>
                                          <p:spTgt spid="8"/>
                                        </p:tgtEl>
                                        <p:attrNameLst>
                                          <p:attrName>style.visibility</p:attrName>
                                        </p:attrNameLst>
                                      </p:cBhvr>
                                      <p:to>
                                        <p:strVal val="hidden"/>
                                      </p:to>
                                    </p:set>
                                  </p:childTnLst>
                                </p:cTn>
                              </p:par>
                              <p:par>
                                <p:cTn id="14" presetID="22" presetClass="exit" presetSubtype="4" fill="hold" grpId="0" nodeType="withEffect">
                                  <p:stCondLst>
                                    <p:cond delay="900"/>
                                  </p:stCondLst>
                                  <p:childTnLst>
                                    <p:animEffect transition="out" filter="wipe(down)">
                                      <p:cBhvr>
                                        <p:cTn id="15" dur="1600"/>
                                        <p:tgtEl>
                                          <p:spTgt spid="10"/>
                                        </p:tgtEl>
                                      </p:cBhvr>
                                    </p:animEffect>
                                    <p:set>
                                      <p:cBhvr>
                                        <p:cTn id="16" dur="1" fill="hold">
                                          <p:stCondLst>
                                            <p:cond delay="1599"/>
                                          </p:stCondLst>
                                        </p:cTn>
                                        <p:tgtEl>
                                          <p:spTgt spid="10"/>
                                        </p:tgtEl>
                                        <p:attrNameLst>
                                          <p:attrName>style.visibility</p:attrName>
                                        </p:attrNameLst>
                                      </p:cBhvr>
                                      <p:to>
                                        <p:strVal val="hidden"/>
                                      </p:to>
                                    </p:set>
                                  </p:childTnLst>
                                </p:cTn>
                              </p:par>
                              <p:par>
                                <p:cTn id="17" presetID="22" presetClass="exit" presetSubtype="4" fill="hold" grpId="0" nodeType="withEffect">
                                  <p:stCondLst>
                                    <p:cond delay="1200"/>
                                  </p:stCondLst>
                                  <p:childTnLst>
                                    <p:animEffect transition="out" filter="wipe(down)">
                                      <p:cBhvr>
                                        <p:cTn id="18" dur="1400"/>
                                        <p:tgtEl>
                                          <p:spTgt spid="11"/>
                                        </p:tgtEl>
                                      </p:cBhvr>
                                    </p:animEffect>
                                    <p:set>
                                      <p:cBhvr>
                                        <p:cTn id="19" dur="1" fill="hold">
                                          <p:stCondLst>
                                            <p:cond delay="1399"/>
                                          </p:stCondLst>
                                        </p:cTn>
                                        <p:tgtEl>
                                          <p:spTgt spid="11"/>
                                        </p:tgtEl>
                                        <p:attrNameLst>
                                          <p:attrName>style.visibility</p:attrName>
                                        </p:attrNameLst>
                                      </p:cBhvr>
                                      <p:to>
                                        <p:strVal val="hidden"/>
                                      </p:to>
                                    </p:set>
                                  </p:childTnLst>
                                </p:cTn>
                              </p:par>
                              <p:par>
                                <p:cTn id="20" presetID="22" presetClass="exit" presetSubtype="4" fill="hold" grpId="0" nodeType="withEffect">
                                  <p:stCondLst>
                                    <p:cond delay="1200"/>
                                  </p:stCondLst>
                                  <p:childTnLst>
                                    <p:animEffect transition="out" filter="wipe(down)">
                                      <p:cBhvr>
                                        <p:cTn id="21" dur="1500"/>
                                        <p:tgtEl>
                                          <p:spTgt spid="12"/>
                                        </p:tgtEl>
                                      </p:cBhvr>
                                    </p:animEffect>
                                    <p:set>
                                      <p:cBhvr>
                                        <p:cTn id="22" dur="1" fill="hold">
                                          <p:stCondLst>
                                            <p:cond delay="1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0" grpId="0" animBg="1"/>
      <p:bldP spid="11" grpId="0" animBg="1"/>
      <p:bldP spid="1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595</Words>
  <Application>Microsoft Office PowerPoint</Application>
  <PresentationFormat>Bildschirmpräsentation (4:3)</PresentationFormat>
  <Paragraphs>80</Paragraphs>
  <Slides>14</Slides>
  <Notes>0</Notes>
  <HiddenSlides>0</HiddenSlides>
  <MMClips>0</MMClips>
  <ScaleCrop>false</ScaleCrop>
  <HeadingPairs>
    <vt:vector size="4" baseType="variant">
      <vt:variant>
        <vt:lpstr>Design</vt:lpstr>
      </vt:variant>
      <vt:variant>
        <vt:i4>1</vt:i4>
      </vt:variant>
      <vt:variant>
        <vt:lpstr>Folientitel</vt:lpstr>
      </vt:variant>
      <vt:variant>
        <vt:i4>14</vt:i4>
      </vt:variant>
    </vt:vector>
  </HeadingPairs>
  <TitlesOfParts>
    <vt:vector size="15" baseType="lpstr">
      <vt:lpstr>Office Theme</vt:lpstr>
      <vt:lpstr>PowerPoint-Präsentation</vt:lpstr>
      <vt:lpstr>What is road safety?</vt:lpstr>
      <vt:lpstr>Road deaths in GB 1930-2010</vt:lpstr>
      <vt:lpstr>Rate per 100,000 people</vt:lpstr>
      <vt:lpstr>Per billion kms</vt:lpstr>
      <vt:lpstr>How to get it wrong, spectacularly</vt:lpstr>
      <vt:lpstr>Measuring risk of cycling, wrong and right</vt:lpstr>
      <vt:lpstr>PowerPoint-Präsentation</vt:lpstr>
      <vt:lpstr>Which road user represents the most danger per mile travelled?</vt:lpstr>
      <vt:lpstr>Overweight and obese, 1980-2011</vt:lpstr>
      <vt:lpstr>Public health consequences of…</vt:lpstr>
      <vt:lpstr>Where ‘road safety’ goes wrong</vt:lpstr>
      <vt:lpstr>Conclusions </vt:lpstr>
      <vt:lpstr>Questions?</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Peck</dc:creator>
  <cp:lastModifiedBy>Gahrens + Battermann</cp:lastModifiedBy>
  <cp:revision>61</cp:revision>
  <cp:lastPrinted>2013-06-07T14:15:42Z</cp:lastPrinted>
  <dcterms:created xsi:type="dcterms:W3CDTF">2013-05-31T12:50:17Z</dcterms:created>
  <dcterms:modified xsi:type="dcterms:W3CDTF">2013-06-13T07:24:44Z</dcterms:modified>
</cp:coreProperties>
</file>