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71" r:id="rId4"/>
    <p:sldId id="282" r:id="rId5"/>
    <p:sldId id="269" r:id="rId6"/>
    <p:sldId id="262" r:id="rId7"/>
    <p:sldId id="260" r:id="rId8"/>
    <p:sldId id="264" r:id="rId9"/>
    <p:sldId id="259" r:id="rId10"/>
    <p:sldId id="261" r:id="rId11"/>
    <p:sldId id="263" r:id="rId12"/>
    <p:sldId id="274" r:id="rId13"/>
    <p:sldId id="279" r:id="rId14"/>
    <p:sldId id="277" r:id="rId15"/>
    <p:sldId id="278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1AF17-EF94-4D31-B087-6FFA035D92C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9D36B-4E3B-4A62-A610-29178CA7D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6B81B-DB80-43A9-BCAE-27B9BF515D9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0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7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1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0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1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3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3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3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09823" y="2492193"/>
            <a:ext cx="1705845" cy="453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9891-122C-43B8-9518-104528D557A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3E29-CE44-4118-BDFB-3A2ADF23EAC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TC will rebrand as Cycling UK in Apri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932" y="123190"/>
            <a:ext cx="1510091" cy="100433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S4C_LOGO_RED circl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123190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21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om.guha@cyclinguk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yclebath.org.uk/map/" TargetMode="External"/><Relationship Id="rId2" Type="http://schemas.openxmlformats.org/officeDocument/2006/relationships/hyperlink" Target="https://groups.google.com/forum/#!forum/space4cyc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at.cyclenation.org.uk/" TargetMode="External"/><Relationship Id="rId5" Type="http://schemas.openxmlformats.org/officeDocument/2006/relationships/hyperlink" Target="http://pct.bike/" TargetMode="External"/><Relationship Id="rId4" Type="http://schemas.openxmlformats.org/officeDocument/2006/relationships/hyperlink" Target="https://www.cyclescape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roups.google.com/forum/#!forum/democracy-clu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pace4cycling.cyclinguk.org/ea-action/action?ea.client.id=1689&amp;ea.campaign.id=3403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om.guha@cyclinguk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clescape.org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at.cyclenation.org.uk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S4C_LOGO_RED 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123190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2556360" y="4537494"/>
            <a:ext cx="6968639" cy="2011173"/>
          </a:xfrm>
          <a:prstGeom prst="roundRect">
            <a:avLst>
              <a:gd name="adj" fmla="val 16667"/>
            </a:avLst>
          </a:prstGeom>
          <a:solidFill>
            <a:srgbClr val="F3F3F3">
              <a:alpha val="85000"/>
            </a:srgbClr>
          </a:solidFill>
          <a:ln>
            <a:noFill/>
          </a:ln>
          <a:effectLst/>
          <a:extLst/>
        </p:spPr>
        <p:txBody>
          <a:bodyPr lIns="36576" tIns="36576" rIns="36576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ED1C24"/>
                </a:solidFill>
              </a:rPr>
              <a:t>Tom Guha</a:t>
            </a:r>
            <a:endParaRPr lang="en-US" altLang="en-US" sz="3000" dirty="0">
              <a:solidFill>
                <a:srgbClr val="ED1C24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29DE2"/>
                </a:solidFill>
                <a:latin typeface="Calibri" panose="020F0502020204030204"/>
              </a:rPr>
              <a:t>Space for Cycling Campaigner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29DE2"/>
                </a:solidFill>
                <a:latin typeface="Calibri" panose="020F0502020204030204"/>
                <a:hlinkClick r:id="rId4"/>
              </a:rPr>
              <a:t>tom.guha@cyclinguk.org</a:t>
            </a:r>
            <a:endParaRPr lang="en-GB" altLang="en-US" sz="2800" dirty="0">
              <a:solidFill>
                <a:srgbClr val="029DE2"/>
              </a:solidFill>
              <a:latin typeface="Calibri" panose="020F0502020204030204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29DE2"/>
                </a:solidFill>
                <a:latin typeface="Calibri" panose="020F0502020204030204"/>
              </a:rPr>
              <a:t>#space4cycling</a:t>
            </a:r>
            <a:endParaRPr lang="en-GB" altLang="en-US" sz="4400" b="1" dirty="0">
              <a:solidFill>
                <a:srgbClr val="E90021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114738" y="123190"/>
            <a:ext cx="5688012" cy="1177925"/>
          </a:xfrm>
          <a:prstGeom prst="roundRect">
            <a:avLst>
              <a:gd name="adj" fmla="val 16667"/>
            </a:avLst>
          </a:prstGeom>
          <a:solidFill>
            <a:srgbClr val="F3F3F3">
              <a:alpha val="85000"/>
            </a:srgbClr>
          </a:solidFill>
          <a:ln>
            <a:noFill/>
          </a:ln>
          <a:effectLst/>
          <a:extLst/>
        </p:spPr>
        <p:txBody>
          <a:bodyPr lIns="36576" tIns="36576" rIns="36576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ED1C24"/>
                </a:solidFill>
                <a:latin typeface="Calibri" panose="020F0502020204030204"/>
              </a:rPr>
              <a:t>Space for Cycling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29DE2"/>
                </a:solidFill>
                <a:latin typeface="Calibri" panose="020F0502020204030204"/>
              </a:rPr>
              <a:t>To create the condition where </a:t>
            </a:r>
            <a:r>
              <a:rPr lang="en-GB" altLang="en-US" sz="1800" i="1" dirty="0">
                <a:solidFill>
                  <a:srgbClr val="029DE2"/>
                </a:solidFill>
                <a:latin typeface="Calibri" panose="020F0502020204030204"/>
              </a:rPr>
              <a:t>anyone</a:t>
            </a:r>
            <a:r>
              <a:rPr lang="en-GB" altLang="en-US" sz="1800" dirty="0">
                <a:solidFill>
                  <a:srgbClr val="029DE2"/>
                </a:solidFill>
                <a:latin typeface="Calibri" panose="020F0502020204030204"/>
              </a:rPr>
              <a:t> can cycle </a:t>
            </a:r>
            <a:r>
              <a:rPr lang="en-GB" altLang="en-US" sz="1800" i="1" dirty="0">
                <a:solidFill>
                  <a:srgbClr val="029DE2"/>
                </a:solidFill>
                <a:latin typeface="Calibri" panose="020F0502020204030204"/>
              </a:rPr>
              <a:t>anywhere</a:t>
            </a:r>
            <a:endParaRPr lang="en-US" altLang="en-US" sz="1800" i="1" dirty="0">
              <a:solidFill>
                <a:srgbClr val="029DE2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965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3948" y="2743200"/>
            <a:ext cx="9955177" cy="32918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CWIS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LCWIPs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How to get your voice heard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55492" y="224405"/>
            <a:ext cx="8380072" cy="126873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Calibri Light" panose="020F0302020204030204"/>
              </a:rPr>
              <a:t>Working with your local authority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7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750" y="1577340"/>
            <a:ext cx="11578590" cy="50292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How to respond to consultations and influence local plans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63617" y="220359"/>
            <a:ext cx="4980333" cy="119762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Calibri Light" panose="020F0302020204030204"/>
              </a:rPr>
              <a:t>Consultations and the planning system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8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536832" y="2518913"/>
            <a:ext cx="5269172" cy="178660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ED1C24"/>
                </a:solidFill>
                <a:latin typeface="Calibri Light" panose="020F0302020204030204"/>
              </a:rPr>
              <a:t>What next?</a:t>
            </a:r>
            <a:endParaRPr lang="en-GB" sz="7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069" y="1759789"/>
            <a:ext cx="11593902" cy="472111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Continue the conversation – </a:t>
            </a:r>
            <a:r>
              <a:rPr lang="en-GB" sz="2800" dirty="0">
                <a:solidFill>
                  <a:srgbClr val="029DE2"/>
                </a:solidFill>
                <a:hlinkClick r:id="rId2"/>
              </a:rPr>
              <a:t>Space for Cycling Google Group</a:t>
            </a: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Join / Form a campaign group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Create a ‘</a:t>
            </a:r>
            <a:r>
              <a:rPr lang="en-GB" sz="2800" dirty="0">
                <a:solidFill>
                  <a:srgbClr val="029DE2"/>
                </a:solidFill>
                <a:hlinkClick r:id="rId3"/>
              </a:rPr>
              <a:t>Tube Map</a:t>
            </a:r>
            <a:r>
              <a:rPr lang="en-GB" sz="2800" dirty="0">
                <a:solidFill>
                  <a:srgbClr val="029DE2"/>
                </a:solidFill>
              </a:rPr>
              <a:t>’ network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Create street visualisations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Start using online tools – </a:t>
            </a:r>
            <a:r>
              <a:rPr lang="en-GB" sz="2800" dirty="0">
                <a:solidFill>
                  <a:srgbClr val="029DE2"/>
                </a:solidFill>
                <a:hlinkClick r:id="rId4"/>
              </a:rPr>
              <a:t>Cyclescape </a:t>
            </a:r>
            <a:r>
              <a:rPr lang="en-GB" sz="2800" dirty="0">
                <a:solidFill>
                  <a:srgbClr val="029DE2"/>
                </a:solidFill>
              </a:rPr>
              <a:t>/ </a:t>
            </a:r>
            <a:r>
              <a:rPr lang="en-GB" sz="2800" dirty="0">
                <a:solidFill>
                  <a:srgbClr val="029DE2"/>
                </a:solidFill>
                <a:hlinkClick r:id="rId5"/>
              </a:rPr>
              <a:t>PCT </a:t>
            </a:r>
            <a:r>
              <a:rPr lang="en-GB" sz="2800" dirty="0">
                <a:solidFill>
                  <a:srgbClr val="029DE2"/>
                </a:solidFill>
              </a:rPr>
              <a:t>/ </a:t>
            </a:r>
            <a:r>
              <a:rPr lang="en-GB" sz="2800" dirty="0">
                <a:solidFill>
                  <a:srgbClr val="029DE2"/>
                </a:solidFill>
                <a:hlinkClick r:id="rId6"/>
              </a:rPr>
              <a:t>CEAT</a:t>
            </a: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19379" y="332193"/>
            <a:ext cx="4407061" cy="10058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Calibri Light" panose="020F0302020204030204"/>
              </a:rPr>
              <a:t>What next?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2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9390" y="2143664"/>
            <a:ext cx="11035500" cy="4147457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Crowdsource candidate data – </a:t>
            </a:r>
            <a:r>
              <a:rPr lang="en-GB" sz="2800" dirty="0">
                <a:solidFill>
                  <a:srgbClr val="029DE2"/>
                </a:solidFill>
                <a:hlinkClick r:id="rId2"/>
              </a:rPr>
              <a:t>Democracy Club Google Group</a:t>
            </a: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Lobby candidates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Go big on asks – Space for Cycling ‘Plan, Invest, Build’ and localised asks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 Space for Cycling rides – April 22nd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19379" y="332193"/>
            <a:ext cx="4407061" cy="10058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Calibri Light" panose="020F0302020204030204"/>
              </a:rPr>
              <a:t>Elections	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95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9390" y="2143664"/>
            <a:ext cx="11035500" cy="4147457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Get Councillors </a:t>
            </a:r>
            <a:r>
              <a:rPr lang="en-GB" sz="2800" dirty="0">
                <a:solidFill>
                  <a:srgbClr val="029DE2"/>
                </a:solidFill>
                <a:hlinkClick r:id="rId2"/>
              </a:rPr>
              <a:t>signed up to Space for Cycling</a:t>
            </a: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Get council signed up to Space for Cycling – Council motion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Hold Councillors to account on promises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19379" y="332193"/>
            <a:ext cx="4407061" cy="10058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Calibri Light" panose="020F0302020204030204"/>
              </a:rPr>
              <a:t>No/post elections	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3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09093" y="383952"/>
            <a:ext cx="5027632" cy="10058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Calibri Light" panose="020F0302020204030204"/>
              </a:rPr>
              <a:t>If you need any help…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2375528" y="3105509"/>
            <a:ext cx="7694761" cy="2875060"/>
          </a:xfrm>
          <a:prstGeom prst="roundRect">
            <a:avLst>
              <a:gd name="adj" fmla="val 16667"/>
            </a:avLst>
          </a:prstGeom>
          <a:solidFill>
            <a:srgbClr val="F3F3F3">
              <a:alpha val="85000"/>
            </a:srgbClr>
          </a:solidFill>
          <a:ln>
            <a:noFill/>
          </a:ln>
          <a:effectLst/>
          <a:extLst/>
        </p:spPr>
        <p:txBody>
          <a:bodyPr lIns="36576" tIns="36576" rIns="36576" bIns="36576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4400" b="1" dirty="0">
              <a:solidFill>
                <a:srgbClr val="E9002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ED1C24"/>
                </a:solidFill>
              </a:rPr>
              <a:t>Tom Guha</a:t>
            </a:r>
            <a:endParaRPr lang="en-US" altLang="en-US" sz="3000" dirty="0">
              <a:solidFill>
                <a:srgbClr val="ED1C24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29DE2"/>
                </a:solidFill>
                <a:latin typeface="Calibri" panose="020F0502020204030204"/>
              </a:rPr>
              <a:t>Space for Cycling Campaigner </a:t>
            </a:r>
            <a:r>
              <a:rPr lang="en-GB" altLang="en-US" sz="2800" dirty="0">
                <a:solidFill>
                  <a:srgbClr val="029DE2"/>
                </a:solidFill>
                <a:latin typeface="Calibri" panose="020F0502020204030204"/>
                <a:hlinkClick r:id="rId2"/>
              </a:rPr>
              <a:t>tom.guha@cyclinguk.org</a:t>
            </a:r>
            <a:endParaRPr lang="en-GB" altLang="en-US" sz="2800" dirty="0">
              <a:solidFill>
                <a:srgbClr val="029DE2"/>
              </a:solidFill>
              <a:latin typeface="Calibri" panose="020F0502020204030204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29DE2"/>
                </a:solidFill>
                <a:latin typeface="Calibri" panose="020F0502020204030204"/>
              </a:rPr>
              <a:t>01483 238 321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29DE2"/>
                </a:solidFill>
                <a:latin typeface="Calibri" panose="020F0502020204030204"/>
              </a:rPr>
              <a:t>Cyclinguk.org/</a:t>
            </a:r>
            <a:r>
              <a:rPr lang="en-GB" altLang="en-US" sz="2800" dirty="0" err="1">
                <a:solidFill>
                  <a:srgbClr val="029DE2"/>
                </a:solidFill>
                <a:latin typeface="Calibri" panose="020F0502020204030204"/>
              </a:rPr>
              <a:t>spaceforcycling</a:t>
            </a:r>
            <a:endParaRPr lang="en-GB" altLang="en-US" sz="2800" dirty="0">
              <a:solidFill>
                <a:srgbClr val="029DE2"/>
              </a:solidFill>
              <a:latin typeface="Calibri" panose="020F0502020204030204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en-US" sz="2800" dirty="0">
                <a:solidFill>
                  <a:srgbClr val="029DE2"/>
                </a:solidFill>
                <a:latin typeface="Calibri" panose="020F0502020204030204"/>
              </a:rPr>
              <a:t>#space4cycling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4400" b="1" dirty="0">
              <a:solidFill>
                <a:srgbClr val="E9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2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72490" y="2091690"/>
            <a:ext cx="10351770" cy="425196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000" dirty="0">
                <a:solidFill>
                  <a:srgbClr val="029DE2"/>
                </a:solidFill>
                <a:latin typeface="Franklin Gothic Book" panose="020B0503020102020204" pitchFamily="34" charset="0"/>
              </a:rPr>
              <a:t>We want councils to: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029DE2"/>
              </a:solidFill>
              <a:latin typeface="Franklin Gothic Book" panose="020B05030201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029DE2"/>
                </a:solidFill>
                <a:latin typeface="Franklin Gothic Book" panose="020B0503020102020204" pitchFamily="34" charset="0"/>
              </a:rPr>
              <a:t>Plan</a:t>
            </a:r>
            <a:r>
              <a:rPr lang="en-GB" sz="2800" dirty="0">
                <a:solidFill>
                  <a:srgbClr val="029DE2"/>
                </a:solidFill>
                <a:latin typeface="Franklin Gothic Book" panose="020B0503020102020204" pitchFamily="34" charset="0"/>
              </a:rPr>
              <a:t> – Plan a full network of cycle-friendly routes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  <a:latin typeface="Franklin Gothic Book" panose="020B05030201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029DE2"/>
                </a:solidFill>
                <a:latin typeface="Franklin Gothic Book" panose="020B0503020102020204" pitchFamily="34" charset="0"/>
              </a:rPr>
              <a:t>Invest</a:t>
            </a:r>
            <a:r>
              <a:rPr lang="en-GB" sz="2800" dirty="0">
                <a:solidFill>
                  <a:srgbClr val="029DE2"/>
                </a:solidFill>
                <a:latin typeface="Franklin Gothic Book" panose="020B0503020102020204" pitchFamily="34" charset="0"/>
              </a:rPr>
              <a:t> – Actively seek the funding to implement the network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  <a:latin typeface="Franklin Gothic Book" panose="020B05030201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rgbClr val="029DE2"/>
                </a:solidFill>
                <a:latin typeface="Franklin Gothic Book" panose="020B0503020102020204" pitchFamily="34" charset="0"/>
              </a:rPr>
              <a:t>Build</a:t>
            </a:r>
            <a:r>
              <a:rPr lang="en-GB" sz="2800" dirty="0">
                <a:solidFill>
                  <a:srgbClr val="029DE2"/>
                </a:solidFill>
                <a:latin typeface="Franklin Gothic Book" panose="020B0503020102020204" pitchFamily="34" charset="0"/>
              </a:rPr>
              <a:t> – Build the network using the most up-to-date high quality 	     design standards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61334" y="537210"/>
            <a:ext cx="5956935" cy="96012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Franklin Gothic Book" panose="020B0503020102020204" pitchFamily="34" charset="0"/>
              </a:rPr>
              <a:t>What are we calling for?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5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33377" y="1509823"/>
            <a:ext cx="9714657" cy="5119577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Sets out a process to help your council with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Corresponding toolkit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029DE2"/>
                </a:solidFill>
              </a:rPr>
              <a:t>Gov</a:t>
            </a:r>
            <a:r>
              <a:rPr lang="en-GB" sz="2800" dirty="0">
                <a:solidFill>
                  <a:srgbClr val="029DE2"/>
                </a:solidFill>
              </a:rPr>
              <a:t> thinking in terms of networks: Cycling and Walking Investment Strategy (CWIS)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Lessons from Netherlands are that a full network is needed to get everyone cycling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02419" y="457201"/>
            <a:ext cx="5608230" cy="754912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</a:rPr>
              <a:t>Why?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2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4069" y="2292626"/>
            <a:ext cx="11685166" cy="41882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Stage 1 – Create a coherent message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Stage 2 – Activate activists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Stage 3 – Public support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Stage 4 – Political support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15032" y="374723"/>
            <a:ext cx="5683240" cy="10058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Calibri Light" panose="020F0302020204030204"/>
              </a:rPr>
              <a:t>What are we doing today?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9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58003" y="269115"/>
            <a:ext cx="5538354" cy="1153391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58142" y="2509086"/>
            <a:ext cx="10938076" cy="4236334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446142" y="491867"/>
            <a:ext cx="3562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Aim of the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2704" y="2888315"/>
            <a:ext cx="104635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29A9E2"/>
                </a:solidFill>
              </a:rPr>
              <a:t>Help your council create Space for Cycling!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29A9E2"/>
                </a:solidFill>
              </a:rPr>
              <a:t>Share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29A9E2"/>
                </a:solidFill>
              </a:rPr>
              <a:t>Upskill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29A9E2"/>
                </a:solidFill>
              </a:rPr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rgbClr val="29A9E2"/>
                </a:solidFill>
              </a:rPr>
              <a:t>Get enthused!</a:t>
            </a:r>
          </a:p>
        </p:txBody>
      </p:sp>
    </p:spTree>
    <p:extLst>
      <p:ext uri="{BB962C8B-B14F-4D97-AF65-F5344CB8AC3E}">
        <p14:creationId xmlns:p14="http://schemas.microsoft.com/office/powerpoint/2010/main" val="402885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23898" y="1530607"/>
            <a:ext cx="11398025" cy="512483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0" lvl="7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Creating a ‘Tube Map’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029DE2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i="1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i="1" dirty="0">
              <a:solidFill>
                <a:srgbClr val="029DE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409" y="2384856"/>
            <a:ext cx="5851232" cy="40738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286250" y="274320"/>
            <a:ext cx="3257550" cy="10058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Calibri Light" panose="020F0302020204030204"/>
              </a:rPr>
              <a:t>Step 1: Plan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78591" y="581469"/>
            <a:ext cx="3730014" cy="75293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Calibri Light" panose="020F0302020204030204"/>
              </a:rPr>
              <a:t>Step 2: Invest</a:t>
            </a:r>
            <a:endParaRPr lang="en-GB" sz="4000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6525" y="1604250"/>
            <a:ext cx="10174147" cy="514378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89" y="2427411"/>
            <a:ext cx="6508027" cy="4049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4189" y="1690776"/>
            <a:ext cx="6508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hlinkClick r:id="rId3"/>
              </a:rPr>
              <a:t>https://www.cyclescape.org/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17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019" y="1463040"/>
            <a:ext cx="11109960" cy="508635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solidFill>
                <a:srgbClr val="029DE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29" y="2719590"/>
            <a:ext cx="5655744" cy="6335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4440" y="1657350"/>
            <a:ext cx="888111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29DE2"/>
                </a:solidFill>
              </a:rPr>
              <a:t>Audit using </a:t>
            </a:r>
            <a:r>
              <a:rPr lang="en-GB" sz="2800" dirty="0">
                <a:solidFill>
                  <a:srgbClr val="029DE2"/>
                </a:solidFill>
                <a:hlinkClick r:id="rId3"/>
              </a:rPr>
              <a:t>Cycle Environment Assessment Tool</a:t>
            </a:r>
            <a:endParaRPr lang="en-GB" sz="2800" dirty="0">
              <a:solidFill>
                <a:srgbClr val="029DE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87" y="2719590"/>
            <a:ext cx="4228978" cy="632446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83037" y="286125"/>
            <a:ext cx="5984111" cy="93726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  <a:latin typeface="Calibri Light" panose="020F0302020204030204"/>
              </a:rPr>
              <a:t>Step 3: Build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7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10343" y="2318657"/>
            <a:ext cx="9837691" cy="4310743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Recruiting members – finding people who support your cause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Using your skill base – delegating jobs effectively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Prioritising issues – where to start and where to focus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29DE2"/>
                </a:solidFill>
              </a:rPr>
              <a:t>What web tools exist to support you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29DE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81349" y="457200"/>
            <a:ext cx="5829300" cy="129159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ED1C24"/>
                </a:solidFill>
              </a:rPr>
              <a:t>Forming and running a campaign group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526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371</Words>
  <Application>Microsoft Office PowerPoint</Application>
  <PresentationFormat>Widescreen</PresentationFormat>
  <Paragraphs>121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Guha</dc:creator>
  <cp:lastModifiedBy>Tom Guha</cp:lastModifiedBy>
  <cp:revision>29</cp:revision>
  <dcterms:created xsi:type="dcterms:W3CDTF">2016-10-19T11:29:37Z</dcterms:created>
  <dcterms:modified xsi:type="dcterms:W3CDTF">2017-01-23T11:54:56Z</dcterms:modified>
</cp:coreProperties>
</file>