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7" r:id="rId2"/>
    <p:sldId id="258" r:id="rId3"/>
    <p:sldId id="259" r:id="rId4"/>
    <p:sldId id="261" r:id="rId5"/>
    <p:sldId id="268" r:id="rId6"/>
    <p:sldId id="262" r:id="rId7"/>
    <p:sldId id="265" r:id="rId8"/>
    <p:sldId id="264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56" d="100"/>
          <a:sy n="56" d="100"/>
        </p:scale>
        <p:origin x="87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02041-011C-45D0-9340-79AB3E414848}" type="datetimeFigureOut">
              <a:rPr lang="en-GB" smtClean="0"/>
              <a:t>31/01/2017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26D7B-1EDC-4103-A8B3-B24FBA691D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046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6B81B-DB80-43A9-BCAE-27B9BF515D94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61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91-122C-43B8-9518-104528D557A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3E29-CE44-4118-BDFB-3A2ADF23EA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95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91-122C-43B8-9518-104528D557A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3E29-CE44-4118-BDFB-3A2ADF23EA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325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91-122C-43B8-9518-104528D557A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3E29-CE44-4118-BDFB-3A2ADF23EA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108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91-122C-43B8-9518-104528D557A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3E29-CE44-4118-BDFB-3A2ADF23EA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40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91-122C-43B8-9518-104528D557A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3E29-CE44-4118-BDFB-3A2ADF23EA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85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91-122C-43B8-9518-104528D557A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3E29-CE44-4118-BDFB-3A2ADF23EA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329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91-122C-43B8-9518-104528D557A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3E29-CE44-4118-BDFB-3A2ADF23EA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318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91-122C-43B8-9518-104528D557A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3E29-CE44-4118-BDFB-3A2ADF23EA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689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91-122C-43B8-9518-104528D557A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3E29-CE44-4118-BDFB-3A2ADF23EA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96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91-122C-43B8-9518-104528D557A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3E29-CE44-4118-BDFB-3A2ADF23EA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046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91-122C-43B8-9518-104528D557A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3E29-CE44-4118-BDFB-3A2ADF23EA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23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09823" y="2492193"/>
            <a:ext cx="1705845" cy="453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59891-122C-43B8-9518-104528D557A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73E29-CE44-4118-BDFB-3A2ADF23EA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 descr="CTC will rebrand as Cycling UK in April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932" y="123190"/>
            <a:ext cx="1510091" cy="1004330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 descr="S4C_LOGO_RED circle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123190"/>
            <a:ext cx="98742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5866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tom.guha@cyclinguk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pct.bike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Tom.guha@cyclinguk.org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 descr="S4C_LOGO_RED circ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123190"/>
            <a:ext cx="98742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2935923" y="4692770"/>
            <a:ext cx="6035549" cy="1890401"/>
          </a:xfrm>
          <a:prstGeom prst="roundRect">
            <a:avLst>
              <a:gd name="adj" fmla="val 16667"/>
            </a:avLst>
          </a:prstGeom>
          <a:solidFill>
            <a:srgbClr val="F3F3F3">
              <a:alpha val="85000"/>
            </a:srgbClr>
          </a:solidFill>
          <a:ln>
            <a:noFill/>
          </a:ln>
          <a:effectLst/>
          <a:extLst/>
        </p:spPr>
        <p:txBody>
          <a:bodyPr lIns="36576" tIns="36576" rIns="36576" bIns="3657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4400" b="1" dirty="0">
              <a:solidFill>
                <a:srgbClr val="E9002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4400" b="1" dirty="0">
                <a:solidFill>
                  <a:srgbClr val="ED1C24"/>
                </a:solidFill>
              </a:rPr>
              <a:t>Tom Guha</a:t>
            </a:r>
            <a:endParaRPr lang="en-US" altLang="en-US" sz="3000" dirty="0">
              <a:solidFill>
                <a:srgbClr val="ED1C24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rgbClr val="029DE2"/>
                </a:solidFill>
                <a:latin typeface="Calibri" panose="020F0502020204030204"/>
              </a:rPr>
              <a:t>Space for Cycling </a:t>
            </a:r>
            <a:r>
              <a:rPr lang="en-GB" altLang="en-US" sz="2800" dirty="0" smtClean="0">
                <a:solidFill>
                  <a:srgbClr val="029DE2"/>
                </a:solidFill>
                <a:latin typeface="Calibri" panose="020F0502020204030204"/>
              </a:rPr>
              <a:t>Campaigner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dirty="0" smtClean="0">
                <a:solidFill>
                  <a:srgbClr val="029DE2"/>
                </a:solidFill>
                <a:latin typeface="Calibri" panose="020F0502020204030204"/>
                <a:hlinkClick r:id="rId4"/>
              </a:rPr>
              <a:t>tom.guha@cyclinguk.org</a:t>
            </a:r>
            <a:endParaRPr lang="en-GB" altLang="en-US" sz="2800" dirty="0" smtClean="0">
              <a:solidFill>
                <a:srgbClr val="029DE2"/>
              </a:solidFill>
              <a:latin typeface="Calibri" panose="020F0502020204030204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dirty="0" smtClean="0">
                <a:solidFill>
                  <a:srgbClr val="029DE2"/>
                </a:solidFill>
                <a:latin typeface="Calibri" panose="020F0502020204030204"/>
              </a:rPr>
              <a:t>#</a:t>
            </a:r>
            <a:r>
              <a:rPr lang="en-GB" altLang="en-US" sz="2800" dirty="0" err="1" smtClean="0">
                <a:solidFill>
                  <a:srgbClr val="029DE2"/>
                </a:solidFill>
                <a:latin typeface="Calibri" panose="020F0502020204030204"/>
              </a:rPr>
              <a:t>spaceforcycling</a:t>
            </a:r>
            <a:endParaRPr lang="en-GB" altLang="en-US" sz="2800" dirty="0" smtClean="0">
              <a:solidFill>
                <a:srgbClr val="029DE2"/>
              </a:solidFill>
              <a:latin typeface="Calibri" panose="020F0502020204030204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4400" b="1" dirty="0">
              <a:solidFill>
                <a:srgbClr val="E90021"/>
              </a:solidFill>
            </a:endParaRPr>
          </a:p>
        </p:txBody>
      </p:sp>
      <p:sp>
        <p:nvSpPr>
          <p:cNvPr id="10" name="AutoShape 15"/>
          <p:cNvSpPr>
            <a:spLocks noChangeArrowheads="1"/>
          </p:cNvSpPr>
          <p:nvPr/>
        </p:nvSpPr>
        <p:spPr bwMode="auto">
          <a:xfrm>
            <a:off x="3114738" y="123190"/>
            <a:ext cx="5688012" cy="1177925"/>
          </a:xfrm>
          <a:prstGeom prst="roundRect">
            <a:avLst>
              <a:gd name="adj" fmla="val 16667"/>
            </a:avLst>
          </a:prstGeom>
          <a:solidFill>
            <a:srgbClr val="F3F3F3">
              <a:alpha val="85000"/>
            </a:srgbClr>
          </a:solidFill>
          <a:ln>
            <a:noFill/>
          </a:ln>
          <a:effectLst/>
          <a:extLst/>
        </p:spPr>
        <p:txBody>
          <a:bodyPr lIns="36576" tIns="36576" rIns="36576" bIns="3657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4400" b="1" dirty="0" smtClean="0">
                <a:solidFill>
                  <a:srgbClr val="ED1C24"/>
                </a:solidFill>
                <a:latin typeface="Calibri" panose="020F0502020204030204"/>
              </a:rPr>
              <a:t>‘Tube Mapping’</a:t>
            </a:r>
          </a:p>
        </p:txBody>
      </p:sp>
    </p:spTree>
    <p:extLst>
      <p:ext uri="{BB962C8B-B14F-4D97-AF65-F5344CB8AC3E}">
        <p14:creationId xmlns:p14="http://schemas.microsoft.com/office/powerpoint/2010/main" val="216616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872490" y="2091690"/>
            <a:ext cx="10351770" cy="4251960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GB" sz="2800" dirty="0">
              <a:solidFill>
                <a:srgbClr val="029DE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61334" y="537210"/>
            <a:ext cx="5956935" cy="960120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rgbClr val="ED1C24"/>
                </a:solidFill>
                <a:latin typeface="Franklin Gothic Book" panose="020B0503020102020204" pitchFamily="34" charset="0"/>
              </a:rPr>
              <a:t>What is a Tube Map?</a:t>
            </a: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313" y="2590534"/>
            <a:ext cx="4626429" cy="32542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565" y="2590534"/>
            <a:ext cx="4605102" cy="325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8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59971" y="1665514"/>
            <a:ext cx="10088063" cy="4963886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29DE2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170463" y="160007"/>
            <a:ext cx="5829300" cy="1291590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rgbClr val="ED1C24"/>
                </a:solidFill>
              </a:rPr>
              <a:t>How?</a:t>
            </a: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787" y="2093349"/>
            <a:ext cx="5762429" cy="419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5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59971" y="1665514"/>
            <a:ext cx="10088063" cy="4963886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29DE2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170463" y="160007"/>
            <a:ext cx="5829300" cy="1291590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ED1C24"/>
                </a:solidFill>
              </a:rPr>
              <a:t>How?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AutoShape 2" descr="https://groups.google.com/group/cyclenation-forum/attach/e68cdfb36b3a4/IMG_20160903_120027100.jpg?part=0.3&amp;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521" y="1872309"/>
            <a:ext cx="8030827" cy="451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59971" y="1665514"/>
            <a:ext cx="10088063" cy="4963886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29DE2"/>
                </a:solidFill>
              </a:rPr>
              <a:t>Consultation with members/other local cyclists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29DE2"/>
                </a:solidFill>
                <a:hlinkClick r:id="rId2"/>
              </a:rPr>
              <a:t>www.pct.bike</a:t>
            </a:r>
            <a:r>
              <a:rPr lang="en-GB" sz="2800" dirty="0" smtClean="0">
                <a:solidFill>
                  <a:srgbClr val="029DE2"/>
                </a:solidFill>
              </a:rPr>
              <a:t> 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800" dirty="0" smtClean="0">
              <a:solidFill>
                <a:srgbClr val="029DE2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29DE2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800" dirty="0" smtClean="0">
              <a:solidFill>
                <a:srgbClr val="029DE2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29DE2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800" dirty="0" smtClean="0">
              <a:solidFill>
                <a:srgbClr val="029DE2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29DE2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29DE2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170463" y="160007"/>
            <a:ext cx="5829300" cy="1291590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rgbClr val="ED1C24"/>
                </a:solidFill>
              </a:rPr>
              <a:t>Research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AutoShape 2" descr="https://groups.google.com/group/cyclenation-forum/attach/e68cdfb36b3a4/IMG_20160903_120027100.jpg?part=0.3&amp;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314" y="3017540"/>
            <a:ext cx="4603375" cy="346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7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59971" y="1665514"/>
            <a:ext cx="10088063" cy="4963886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29DE2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170463" y="160007"/>
            <a:ext cx="5829300" cy="1291590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rgbClr val="ED1C24"/>
                </a:solidFill>
              </a:rPr>
              <a:t>Cost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AutoShape 2" descr="https://groups.google.com/group/cyclenation-forum/attach/e68cdfb36b3a4/IMG_20160903_120027100.jpg?part=0.3&amp;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711" y="2430966"/>
            <a:ext cx="8874803" cy="304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7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41081" y="1589313"/>
            <a:ext cx="10088063" cy="4963886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29DE2"/>
                </a:solidFill>
              </a:rPr>
              <a:t>Document your research/production – may make it more compelling to Councillors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29DE2"/>
                </a:solidFill>
              </a:rPr>
              <a:t>Create main arterial routes first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29DE2"/>
                </a:solidFill>
              </a:rPr>
              <a:t>Work strategically – from the centre out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29DE2"/>
                </a:solidFill>
              </a:rPr>
              <a:t>Collaborative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29DE2"/>
                </a:solidFill>
              </a:rPr>
              <a:t>Not one day/one week – evolves over time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29DE2"/>
                </a:solidFill>
              </a:rPr>
              <a:t>Not for navigation – is a useful lobbying tool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29DE2"/>
                </a:solidFill>
              </a:rPr>
              <a:t>Send to </a:t>
            </a:r>
            <a:r>
              <a:rPr lang="en-GB" sz="2800" b="1" i="1" dirty="0" smtClean="0">
                <a:solidFill>
                  <a:srgbClr val="029DE2"/>
                </a:solidFill>
              </a:rPr>
              <a:t>all</a:t>
            </a:r>
            <a:r>
              <a:rPr lang="en-GB" sz="2800" dirty="0" smtClean="0">
                <a:solidFill>
                  <a:srgbClr val="029DE2"/>
                </a:solidFill>
              </a:rPr>
              <a:t> Councillors and local press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29DE2"/>
                </a:solidFill>
              </a:rPr>
              <a:t>Don’t worry too much about how it looks – we can give it a ‘cosmetic makeover’ later on!</a:t>
            </a:r>
            <a:endParaRPr lang="en-GB" sz="2800" dirty="0">
              <a:solidFill>
                <a:srgbClr val="029DE2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170462" y="146505"/>
            <a:ext cx="5829300" cy="1291590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rgbClr val="ED1C24"/>
                </a:solidFill>
              </a:rPr>
              <a:t>Useful Tips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AutoShape 2" descr="https://groups.google.com/group/cyclenation-forum/attach/e68cdfb36b3a4/IMG_20160903_120027100.jpg?part=0.3&amp;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173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51314" y="3004456"/>
            <a:ext cx="8098972" cy="369025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GB" sz="2800" dirty="0">
              <a:solidFill>
                <a:srgbClr val="029DE2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29DE2"/>
                </a:solidFill>
              </a:rPr>
              <a:t>New </a:t>
            </a:r>
            <a:r>
              <a:rPr lang="en-GB" sz="2800" dirty="0" smtClean="0">
                <a:solidFill>
                  <a:srgbClr val="029DE2"/>
                </a:solidFill>
              </a:rPr>
              <a:t>template: </a:t>
            </a:r>
            <a:r>
              <a:rPr lang="en-GB" sz="2800" dirty="0">
                <a:solidFill>
                  <a:srgbClr val="029DE2"/>
                </a:solidFill>
              </a:rPr>
              <a:t>goo.gl/oHu0xA </a:t>
            </a:r>
            <a:r>
              <a:rPr lang="en-GB" sz="2800" dirty="0" smtClean="0">
                <a:solidFill>
                  <a:srgbClr val="029DE2"/>
                </a:solidFill>
              </a:rPr>
              <a:t>(‘File’&gt;’Make a copy</a:t>
            </a:r>
            <a:r>
              <a:rPr lang="en-GB" sz="2800" dirty="0" smtClean="0">
                <a:solidFill>
                  <a:srgbClr val="029DE2"/>
                </a:solidFill>
              </a:rPr>
              <a:t>’)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29DE2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29DE2"/>
                </a:solidFill>
              </a:rPr>
              <a:t>How </a:t>
            </a:r>
            <a:r>
              <a:rPr lang="en-GB" sz="2800" dirty="0" smtClean="0">
                <a:solidFill>
                  <a:srgbClr val="029DE2"/>
                </a:solidFill>
              </a:rPr>
              <a:t>to: cyclinguk.org/guide/make-tube-map-cycle-network</a:t>
            </a:r>
            <a:endParaRPr lang="en-GB" sz="2800" dirty="0" smtClean="0">
              <a:solidFill>
                <a:srgbClr val="029DE2"/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GB" sz="2800" dirty="0">
              <a:solidFill>
                <a:srgbClr val="029DE2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170463" y="160007"/>
            <a:ext cx="5829300" cy="1291590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rgbClr val="ED1C24"/>
                </a:solidFill>
              </a:rPr>
              <a:t>Make your own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AutoShape 2" descr="https://groups.google.com/group/cyclenation-forum/attach/e68cdfb36b3a4/IMG_20160903_120027100.jpg?part=0.3&amp;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40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70463" y="4830792"/>
            <a:ext cx="5524963" cy="1863922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GB" sz="2800" dirty="0">
              <a:solidFill>
                <a:srgbClr val="029DE2"/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GB" sz="2800" dirty="0" smtClean="0">
              <a:solidFill>
                <a:srgbClr val="029DE2"/>
              </a:solidFill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GB" sz="3600" dirty="0" smtClean="0">
                <a:solidFill>
                  <a:srgbClr val="029DE2"/>
                </a:solidFill>
                <a:hlinkClick r:id="rId2"/>
              </a:rPr>
              <a:t>Tom.guha@cyclinguk.org</a:t>
            </a:r>
            <a:endParaRPr lang="en-GB" sz="3600" dirty="0" smtClean="0">
              <a:solidFill>
                <a:srgbClr val="029DE2"/>
              </a:solidFill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GB" sz="3600" dirty="0">
                <a:solidFill>
                  <a:srgbClr val="029DE2"/>
                </a:solidFill>
              </a:rPr>
              <a:t>01483 238 </a:t>
            </a:r>
            <a:r>
              <a:rPr lang="en-GB" sz="3600" dirty="0" smtClean="0">
                <a:solidFill>
                  <a:srgbClr val="029DE2"/>
                </a:solidFill>
              </a:rPr>
              <a:t>321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800" dirty="0" smtClean="0">
              <a:solidFill>
                <a:srgbClr val="029DE2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170463" y="160007"/>
            <a:ext cx="5829300" cy="1291590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rgbClr val="ED1C24"/>
                </a:solidFill>
              </a:rPr>
              <a:t>Further help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AutoShape 2" descr="https://groups.google.com/group/cyclenation-forum/attach/e68cdfb36b3a4/IMG_20160903_120027100.jpg?part=0.3&amp;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17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127</Words>
  <Application>Microsoft Office PowerPoint</Application>
  <PresentationFormat>Widescreen</PresentationFormat>
  <Paragraphs>38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Franklin Gothic Book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Guha</dc:creator>
  <cp:lastModifiedBy>Tom Guha</cp:lastModifiedBy>
  <cp:revision>18</cp:revision>
  <dcterms:created xsi:type="dcterms:W3CDTF">2016-10-21T10:43:28Z</dcterms:created>
  <dcterms:modified xsi:type="dcterms:W3CDTF">2017-01-31T10:56:42Z</dcterms:modified>
</cp:coreProperties>
</file>